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0" r:id="rId15"/>
    <p:sldId id="273" r:id="rId16"/>
    <p:sldId id="274" r:id="rId17"/>
    <p:sldId id="275" r:id="rId18"/>
    <p:sldId id="276" r:id="rId19"/>
    <p:sldId id="277" r:id="rId20"/>
    <p:sldId id="272" r:id="rId21"/>
    <p:sldId id="278" r:id="rId22"/>
    <p:sldId id="279" r:id="rId23"/>
    <p:sldId id="280" r:id="rId24"/>
    <p:sldId id="281" r:id="rId25"/>
    <p:sldId id="282" r:id="rId26"/>
    <p:sldId id="284" r:id="rId27"/>
    <p:sldId id="287" r:id="rId28"/>
    <p:sldId id="283" r:id="rId29"/>
    <p:sldId id="285" r:id="rId30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00FF00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92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D0673F7-5D87-4D60-A3D6-E86F0F45F3B8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7C638A9-69F1-4336-B861-5E415D9FBB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98E61C-F21D-44BF-BAB3-EBFCA3E5268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AAF2500-1AF3-4761-A893-C6E2BA0E09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F2500-1AF3-4761-A893-C6E2BA0E09F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8E0A8-8E48-42ED-884C-4B8AE84DB2DE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260648"/>
            <a:ext cx="2232248" cy="1470025"/>
          </a:xfrm>
        </p:spPr>
        <p:txBody>
          <a:bodyPr/>
          <a:lstStyle/>
          <a:p>
            <a:r>
              <a:rPr lang="uk-UA" dirty="0" smtClean="0"/>
              <a:t>Тема: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214422"/>
            <a:ext cx="7643865" cy="4429156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Паралельні прямі</a:t>
            </a:r>
            <a:r>
              <a:rPr lang="ru-RU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. </a:t>
            </a:r>
            <a:r>
              <a:rPr lang="uk-UA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Ознаки паралельності прямих</a:t>
            </a:r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. </a:t>
            </a:r>
            <a:r>
              <a:rPr lang="uk-UA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</a:t>
            </a:r>
            <a:r>
              <a:rPr lang="uk-UA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ластивості паралельних прямих</a:t>
            </a:r>
            <a:r>
              <a:rPr lang="ru-RU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. </a:t>
            </a:r>
            <a:r>
              <a:rPr lang="uk-UA" sz="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Розв'язування вправ.</a:t>
            </a:r>
            <a:endParaRPr lang="ru-RU" sz="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699792" y="0"/>
            <a:ext cx="4104456" cy="6540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Геометрія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0"/>
            <a:ext cx="8215370" cy="78579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uk-UA" sz="4000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sz="4000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sz="4000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sz="4000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sz="4000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endParaRPr lang="en-US" sz="40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073" name="Group 1"/>
          <p:cNvGrpSpPr>
            <a:grpSpLocks noChangeAspect="1"/>
          </p:cNvGrpSpPr>
          <p:nvPr/>
        </p:nvGrpSpPr>
        <p:grpSpPr bwMode="auto">
          <a:xfrm>
            <a:off x="647820" y="1214421"/>
            <a:ext cx="7710394" cy="4865075"/>
            <a:chOff x="1117" y="9307"/>
            <a:chExt cx="3349" cy="2113"/>
          </a:xfrm>
        </p:grpSpPr>
        <p:sp>
          <p:nvSpPr>
            <p:cNvPr id="3085" name="AutoShape 13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4" name="Text Box 12"/>
            <p:cNvSpPr txBox="1">
              <a:spLocks noChangeArrowheads="1"/>
            </p:cNvSpPr>
            <p:nvPr/>
          </p:nvSpPr>
          <p:spPr bwMode="auto">
            <a:xfrm>
              <a:off x="2224" y="10855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1117" y="10377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8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1415" y="9433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7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1" name="AutoShape 9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0" name="AutoShape 8"/>
            <p:cNvSpPr>
              <a:spLocks noChangeShapeType="1"/>
            </p:cNvSpPr>
            <p:nvPr/>
          </p:nvSpPr>
          <p:spPr bwMode="auto">
            <a:xfrm flipV="1">
              <a:off x="1287" y="10639"/>
              <a:ext cx="2922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9" name="AutoShape 7"/>
            <p:cNvSpPr>
              <a:spLocks noChangeShapeType="1"/>
            </p:cNvSpPr>
            <p:nvPr/>
          </p:nvSpPr>
          <p:spPr bwMode="auto">
            <a:xfrm flipH="1">
              <a:off x="2151" y="9441"/>
              <a:ext cx="1039" cy="1739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8" name="Arc 6"/>
            <p:cNvSpPr>
              <a:spLocks/>
            </p:cNvSpPr>
            <p:nvPr/>
          </p:nvSpPr>
          <p:spPr bwMode="auto">
            <a:xfrm rot="10800000">
              <a:off x="2641" y="9779"/>
              <a:ext cx="142" cy="328"/>
            </a:xfrm>
            <a:custGeom>
              <a:avLst/>
              <a:gdLst>
                <a:gd name="G0" fmla="+- 0 0 0"/>
                <a:gd name="G1" fmla="+- 21449 0 0"/>
                <a:gd name="G2" fmla="+- 21600 0 0"/>
                <a:gd name="T0" fmla="*/ 2550 w 21600"/>
                <a:gd name="T1" fmla="*/ 0 h 25015"/>
                <a:gd name="T2" fmla="*/ 21304 w 21600"/>
                <a:gd name="T3" fmla="*/ 25015 h 25015"/>
                <a:gd name="T4" fmla="*/ 0 w 21600"/>
                <a:gd name="T5" fmla="*/ 21449 h 25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015" fill="none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</a:path>
                <a:path w="21600" h="25015" stroke="0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  <a:lnTo>
                    <a:pt x="0" y="21449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2350" y="9799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6" name="Freeform 4"/>
            <p:cNvSpPr>
              <a:spLocks/>
            </p:cNvSpPr>
            <p:nvPr/>
          </p:nvSpPr>
          <p:spPr bwMode="auto">
            <a:xfrm rot="10800000">
              <a:off x="2460" y="10145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2573" y="1030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45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2356" y="974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45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8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715404" cy="50004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049" name="Group 1"/>
          <p:cNvGrpSpPr>
            <a:grpSpLocks noChangeAspect="1"/>
          </p:cNvGrpSpPr>
          <p:nvPr/>
        </p:nvGrpSpPr>
        <p:grpSpPr bwMode="auto">
          <a:xfrm>
            <a:off x="785786" y="857232"/>
            <a:ext cx="7611484" cy="4857784"/>
            <a:chOff x="1155" y="9307"/>
            <a:chExt cx="3311" cy="2113"/>
          </a:xfrm>
        </p:grpSpPr>
        <p:sp>
          <p:nvSpPr>
            <p:cNvPr id="2062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2377" y="10904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1279" y="10612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0" i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ru-RU" sz="6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>
              <a:off x="1477" y="9431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" name="AutoShape 10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7" name="AutoShape 9"/>
            <p:cNvSpPr>
              <a:spLocks noChangeShapeType="1"/>
            </p:cNvSpPr>
            <p:nvPr/>
          </p:nvSpPr>
          <p:spPr bwMode="auto">
            <a:xfrm flipV="1">
              <a:off x="1287" y="10861"/>
              <a:ext cx="2922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6" name="AutoShape 8"/>
            <p:cNvSpPr>
              <a:spLocks noChangeShapeType="1"/>
            </p:cNvSpPr>
            <p:nvPr/>
          </p:nvSpPr>
          <p:spPr bwMode="auto">
            <a:xfrm flipH="1">
              <a:off x="2560" y="9508"/>
              <a:ext cx="1039" cy="1739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09" y="9766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 rot="10356881" flipV="1">
              <a:off x="2126" y="10493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 rot="13090456" flipV="1">
              <a:off x="2348" y="10314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 rot="14932440" flipV="1">
              <a:off x="2521" y="10344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2281" y="10532"/>
              <a:ext cx="85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130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2830" y="9786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50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20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7409" name="Group 1"/>
          <p:cNvGrpSpPr>
            <a:grpSpLocks noChangeAspect="1"/>
          </p:cNvGrpSpPr>
          <p:nvPr/>
        </p:nvGrpSpPr>
        <p:grpSpPr bwMode="auto">
          <a:xfrm>
            <a:off x="714348" y="714356"/>
            <a:ext cx="8096080" cy="5572164"/>
            <a:chOff x="1155" y="9060"/>
            <a:chExt cx="3430" cy="2360"/>
          </a:xfrm>
        </p:grpSpPr>
        <p:sp>
          <p:nvSpPr>
            <p:cNvPr id="17420" name="AutoShape 12"/>
            <p:cNvSpPr>
              <a:spLocks noChangeAspect="1" noChangeArrowheads="1" noTextEdit="1"/>
            </p:cNvSpPr>
            <p:nvPr/>
          </p:nvSpPr>
          <p:spPr bwMode="auto">
            <a:xfrm>
              <a:off x="1155" y="9060"/>
              <a:ext cx="3311" cy="236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3849" y="10845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6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1266" y="10452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6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1387" y="95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60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416" name="AutoShape 8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3" name="Freeform 5"/>
            <p:cNvSpPr>
              <a:spLocks/>
            </p:cNvSpPr>
            <p:nvPr/>
          </p:nvSpPr>
          <p:spPr bwMode="auto">
            <a:xfrm rot="21175634" flipH="1">
              <a:off x="3179" y="10242"/>
              <a:ext cx="614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6600CC"/>
                </a:gs>
                <a:gs pos="100000">
                  <a:srgbClr val="6600CC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auto">
            <a:xfrm rot="21333179" flipH="1">
              <a:off x="2474" y="9348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6600CC"/>
                </a:gs>
                <a:gs pos="100000">
                  <a:srgbClr val="6600CC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1" name="Text Box 3"/>
            <p:cNvSpPr txBox="1">
              <a:spLocks noChangeArrowheads="1"/>
            </p:cNvSpPr>
            <p:nvPr/>
          </p:nvSpPr>
          <p:spPr bwMode="auto">
            <a:xfrm>
              <a:off x="2880" y="1021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70</a:t>
              </a:r>
              <a:r>
                <a:rPr kumimoji="0" lang="uk-UA" sz="480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6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410" name="Text Box 2"/>
            <p:cNvSpPr txBox="1">
              <a:spLocks noChangeArrowheads="1"/>
            </p:cNvSpPr>
            <p:nvPr/>
          </p:nvSpPr>
          <p:spPr bwMode="auto">
            <a:xfrm>
              <a:off x="2184" y="9332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70</a:t>
              </a:r>
              <a:r>
                <a:rPr kumimoji="0" lang="uk-UA" sz="480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6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414" name="AutoShape 6"/>
            <p:cNvSpPr>
              <a:spLocks noChangeShapeType="1"/>
            </p:cNvSpPr>
            <p:nvPr/>
          </p:nvSpPr>
          <p:spPr bwMode="auto">
            <a:xfrm>
              <a:off x="2668" y="9272"/>
              <a:ext cx="1541" cy="188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5" name="AutoShape 7"/>
            <p:cNvSpPr>
              <a:spLocks noChangeShapeType="1"/>
            </p:cNvSpPr>
            <p:nvPr/>
          </p:nvSpPr>
          <p:spPr bwMode="auto">
            <a:xfrm flipV="1">
              <a:off x="1287" y="10639"/>
              <a:ext cx="2922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9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3429000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8433" name="Group 1"/>
          <p:cNvGrpSpPr>
            <a:grpSpLocks noChangeAspect="1"/>
          </p:cNvGrpSpPr>
          <p:nvPr/>
        </p:nvGrpSpPr>
        <p:grpSpPr bwMode="auto">
          <a:xfrm>
            <a:off x="571472" y="857232"/>
            <a:ext cx="7835351" cy="5286412"/>
            <a:chOff x="1144" y="9306"/>
            <a:chExt cx="3311" cy="2113"/>
          </a:xfrm>
        </p:grpSpPr>
        <p:sp>
          <p:nvSpPr>
            <p:cNvPr id="1843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144" y="9306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4800" b="1" dirty="0"/>
            </a:p>
          </p:txBody>
        </p:sp>
        <p:sp>
          <p:nvSpPr>
            <p:cNvPr id="18437" name="Text Box 5"/>
            <p:cNvSpPr txBox="1">
              <a:spLocks noChangeArrowheads="1"/>
            </p:cNvSpPr>
            <p:nvPr/>
          </p:nvSpPr>
          <p:spPr bwMode="auto">
            <a:xfrm>
              <a:off x="1457" y="10449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436" name="AutoShape 4"/>
            <p:cNvSpPr>
              <a:spLocks noChangeShapeType="1"/>
            </p:cNvSpPr>
            <p:nvPr/>
          </p:nvSpPr>
          <p:spPr bwMode="auto">
            <a:xfrm>
              <a:off x="1415" y="10737"/>
              <a:ext cx="2515" cy="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35" name="AutoShape 3"/>
            <p:cNvSpPr>
              <a:spLocks noChangeShapeType="1"/>
            </p:cNvSpPr>
            <p:nvPr/>
          </p:nvSpPr>
          <p:spPr bwMode="auto">
            <a:xfrm>
              <a:off x="2538" y="9463"/>
              <a:ext cx="1" cy="1873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34" name="AutoShape 2"/>
            <p:cNvSpPr>
              <a:spLocks noChangeArrowheads="1"/>
            </p:cNvSpPr>
            <p:nvPr/>
          </p:nvSpPr>
          <p:spPr bwMode="auto">
            <a:xfrm>
              <a:off x="2538" y="10529"/>
              <a:ext cx="245" cy="208"/>
            </a:xfrm>
            <a:prstGeom prst="flowChartProcess">
              <a:avLst/>
            </a:prstGeom>
            <a:solidFill>
              <a:srgbClr val="FFFF00"/>
            </a:solidFill>
            <a:ln w="571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000496" y="1000108"/>
            <a:ext cx="1741715" cy="128845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5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0481" name="Group 1"/>
          <p:cNvGrpSpPr>
            <a:grpSpLocks noChangeAspect="1"/>
          </p:cNvGrpSpPr>
          <p:nvPr/>
        </p:nvGrpSpPr>
        <p:grpSpPr bwMode="auto">
          <a:xfrm>
            <a:off x="714175" y="714356"/>
            <a:ext cx="7611484" cy="5286412"/>
            <a:chOff x="1186" y="9307"/>
            <a:chExt cx="3311" cy="2113"/>
          </a:xfrm>
        </p:grpSpPr>
        <p:sp>
          <p:nvSpPr>
            <p:cNvPr id="20492" name="AutoShape 12"/>
            <p:cNvSpPr>
              <a:spLocks noChangeAspect="1" noChangeArrowheads="1" noTextEdit="1"/>
            </p:cNvSpPr>
            <p:nvPr/>
          </p:nvSpPr>
          <p:spPr bwMode="auto">
            <a:xfrm>
              <a:off x="1186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2243" y="10935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1289" y="10648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1351" y="9935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3" name="Freeform 3"/>
            <p:cNvSpPr>
              <a:spLocks/>
            </p:cNvSpPr>
            <p:nvPr/>
          </p:nvSpPr>
          <p:spPr bwMode="auto">
            <a:xfrm rot="20817849">
              <a:off x="2366" y="9934"/>
              <a:ext cx="610" cy="41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2" name="Freeform 2"/>
            <p:cNvSpPr>
              <a:spLocks/>
            </p:cNvSpPr>
            <p:nvPr/>
          </p:nvSpPr>
          <p:spPr bwMode="auto">
            <a:xfrm>
              <a:off x="2359" y="10362"/>
              <a:ext cx="598" cy="558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6" name="AutoShape 6"/>
            <p:cNvSpPr>
              <a:spLocks noChangeShapeType="1"/>
            </p:cNvSpPr>
            <p:nvPr/>
          </p:nvSpPr>
          <p:spPr bwMode="auto">
            <a:xfrm flipV="1">
              <a:off x="1523" y="9555"/>
              <a:ext cx="2557" cy="662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5" name="AutoShape 5"/>
            <p:cNvSpPr>
              <a:spLocks noChangeShapeType="1"/>
            </p:cNvSpPr>
            <p:nvPr/>
          </p:nvSpPr>
          <p:spPr bwMode="auto">
            <a:xfrm flipV="1">
              <a:off x="1287" y="10855"/>
              <a:ext cx="2922" cy="12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4" name="AutoShape 4"/>
            <p:cNvSpPr>
              <a:spLocks noChangeShapeType="1"/>
            </p:cNvSpPr>
            <p:nvPr/>
          </p:nvSpPr>
          <p:spPr bwMode="auto">
            <a:xfrm flipH="1">
              <a:off x="2212" y="9441"/>
              <a:ext cx="978" cy="1722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2460" y="10562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57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2336" y="9964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35</a:t>
              </a:r>
              <a:r>
                <a:rPr kumimoji="0" lang="uk-UA" sz="48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25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Що можна сказати про прямі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uk-UA" i="1" dirty="0" smtClean="0">
                <a:solidFill>
                  <a:srgbClr val="0000FF"/>
                </a:solidFill>
                <a:latin typeface="Comic Sans MS" pitchFamily="66" charset="0"/>
              </a:rPr>
              <a:t>і </a:t>
            </a:r>
            <a:r>
              <a:rPr lang="en-US" i="1" dirty="0" smtClean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?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1505" name="Group 1"/>
          <p:cNvGrpSpPr>
            <a:grpSpLocks noChangeAspect="1"/>
          </p:cNvGrpSpPr>
          <p:nvPr/>
        </p:nvGrpSpPr>
        <p:grpSpPr bwMode="auto">
          <a:xfrm>
            <a:off x="785786" y="785794"/>
            <a:ext cx="7611484" cy="5214974"/>
            <a:chOff x="1155" y="9307"/>
            <a:chExt cx="3311" cy="2113"/>
          </a:xfrm>
        </p:grpSpPr>
        <p:sp>
          <p:nvSpPr>
            <p:cNvPr id="21514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2439" y="10906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1287" y="10665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6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1497" y="9568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10" name="AutoShape 6"/>
            <p:cNvSpPr>
              <a:spLocks noChangeShapeType="1"/>
            </p:cNvSpPr>
            <p:nvPr/>
          </p:nvSpPr>
          <p:spPr bwMode="auto">
            <a:xfrm>
              <a:off x="1485" y="9922"/>
              <a:ext cx="2590" cy="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09" name="AutoShape 5"/>
            <p:cNvSpPr>
              <a:spLocks noChangeShapeType="1"/>
            </p:cNvSpPr>
            <p:nvPr/>
          </p:nvSpPr>
          <p:spPr bwMode="auto">
            <a:xfrm>
              <a:off x="1287" y="10733"/>
              <a:ext cx="2922" cy="1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08" name="AutoShape 4"/>
            <p:cNvSpPr>
              <a:spLocks noChangeShapeType="1"/>
            </p:cNvSpPr>
            <p:nvPr/>
          </p:nvSpPr>
          <p:spPr bwMode="auto">
            <a:xfrm>
              <a:off x="2402" y="9441"/>
              <a:ext cx="1" cy="1739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2402" y="10589"/>
              <a:ext cx="169" cy="143"/>
            </a:xfrm>
            <a:prstGeom prst="flowChartProcess">
              <a:avLst/>
            </a:prstGeom>
            <a:solidFill>
              <a:srgbClr val="FFFF00"/>
            </a:solidFill>
            <a:ln w="571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06" name="Rectangle 2"/>
            <p:cNvSpPr>
              <a:spLocks noChangeArrowheads="1"/>
            </p:cNvSpPr>
            <p:nvPr/>
          </p:nvSpPr>
          <p:spPr bwMode="auto">
            <a:xfrm>
              <a:off x="2402" y="9923"/>
              <a:ext cx="169" cy="151"/>
            </a:xfrm>
            <a:prstGeom prst="rect">
              <a:avLst/>
            </a:prstGeom>
            <a:solidFill>
              <a:srgbClr val="FFFF00"/>
            </a:solidFill>
            <a:ln w="571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9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На яких рисунках зображені паралельні прямі?</a:t>
            </a: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2529" name="Group 1"/>
          <p:cNvGrpSpPr>
            <a:grpSpLocks noChangeAspect="1"/>
          </p:cNvGrpSpPr>
          <p:nvPr/>
        </p:nvGrpSpPr>
        <p:grpSpPr bwMode="auto">
          <a:xfrm>
            <a:off x="857224" y="1214422"/>
            <a:ext cx="3693808" cy="2357454"/>
            <a:chOff x="1155" y="9307"/>
            <a:chExt cx="3311" cy="2113"/>
          </a:xfrm>
        </p:grpSpPr>
        <p:sp>
          <p:nvSpPr>
            <p:cNvPr id="22543" name="AutoShape 15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42" name="Text Box 14"/>
            <p:cNvSpPr txBox="1">
              <a:spLocks noChangeArrowheads="1"/>
            </p:cNvSpPr>
            <p:nvPr/>
          </p:nvSpPr>
          <p:spPr bwMode="auto">
            <a:xfrm>
              <a:off x="2224" y="10855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1155" y="1034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1415" y="930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39" name="Text Box 11"/>
            <p:cNvSpPr txBox="1">
              <a:spLocks noChangeArrowheads="1"/>
            </p:cNvSpPr>
            <p:nvPr/>
          </p:nvSpPr>
          <p:spPr bwMode="auto">
            <a:xfrm>
              <a:off x="2960" y="1018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29</a:t>
              </a:r>
              <a:r>
                <a:rPr kumimoji="0" lang="uk-UA" sz="32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38" name="Text Box 10"/>
            <p:cNvSpPr txBox="1">
              <a:spLocks noChangeArrowheads="1"/>
            </p:cNvSpPr>
            <p:nvPr/>
          </p:nvSpPr>
          <p:spPr bwMode="auto">
            <a:xfrm>
              <a:off x="1795" y="9883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28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34" name="Arc 6"/>
            <p:cNvSpPr>
              <a:spLocks/>
            </p:cNvSpPr>
            <p:nvPr/>
          </p:nvSpPr>
          <p:spPr bwMode="auto">
            <a:xfrm rot="10800000">
              <a:off x="2641" y="9779"/>
              <a:ext cx="142" cy="328"/>
            </a:xfrm>
            <a:custGeom>
              <a:avLst/>
              <a:gdLst>
                <a:gd name="G0" fmla="+- 0 0 0"/>
                <a:gd name="G1" fmla="+- 21449 0 0"/>
                <a:gd name="G2" fmla="+- 21600 0 0"/>
                <a:gd name="T0" fmla="*/ 2550 w 21600"/>
                <a:gd name="T1" fmla="*/ 0 h 25015"/>
                <a:gd name="T2" fmla="*/ 21304 w 21600"/>
                <a:gd name="T3" fmla="*/ 25015 h 25015"/>
                <a:gd name="T4" fmla="*/ 0 w 21600"/>
                <a:gd name="T5" fmla="*/ 21449 h 25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015" fill="none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</a:path>
                <a:path w="21600" h="25015" stroke="0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  <a:lnTo>
                    <a:pt x="0" y="21449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3" name="Arc 5"/>
            <p:cNvSpPr>
              <a:spLocks/>
            </p:cNvSpPr>
            <p:nvPr/>
          </p:nvSpPr>
          <p:spPr bwMode="auto">
            <a:xfrm>
              <a:off x="2540" y="10521"/>
              <a:ext cx="140" cy="2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099"/>
                <a:gd name="T1" fmla="*/ 0 h 21600"/>
                <a:gd name="T2" fmla="*/ 21099 w 21099"/>
                <a:gd name="T3" fmla="*/ 16973 h 21600"/>
                <a:gd name="T4" fmla="*/ 0 w 210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99" h="21600" fill="none" extrusionOk="0">
                  <a:moveTo>
                    <a:pt x="-1" y="0"/>
                  </a:moveTo>
                  <a:cubicBezTo>
                    <a:pt x="10146" y="0"/>
                    <a:pt x="18925" y="7062"/>
                    <a:pt x="21098" y="16973"/>
                  </a:cubicBezTo>
                </a:path>
                <a:path w="21099" h="21600" stroke="0" extrusionOk="0">
                  <a:moveTo>
                    <a:pt x="-1" y="0"/>
                  </a:moveTo>
                  <a:cubicBezTo>
                    <a:pt x="10146" y="0"/>
                    <a:pt x="18925" y="7062"/>
                    <a:pt x="21098" y="169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2" name="Arc 4"/>
            <p:cNvSpPr>
              <a:spLocks/>
            </p:cNvSpPr>
            <p:nvPr/>
          </p:nvSpPr>
          <p:spPr bwMode="auto">
            <a:xfrm>
              <a:off x="2641" y="10421"/>
              <a:ext cx="199" cy="29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9011"/>
                <a:gd name="T2" fmla="*/ 20289 w 21600"/>
                <a:gd name="T3" fmla="*/ 29011 h 29011"/>
                <a:gd name="T4" fmla="*/ 0 w 21600"/>
                <a:gd name="T5" fmla="*/ 21600 h 29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1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4128"/>
                    <a:pt x="21156" y="26636"/>
                    <a:pt x="20288" y="29010"/>
                  </a:cubicBezTo>
                </a:path>
                <a:path w="21600" h="2901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4128"/>
                    <a:pt x="21156" y="26636"/>
                    <a:pt x="20288" y="2901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1" name="Freeform 3"/>
            <p:cNvSpPr>
              <a:spLocks/>
            </p:cNvSpPr>
            <p:nvPr/>
          </p:nvSpPr>
          <p:spPr bwMode="auto">
            <a:xfrm>
              <a:off x="2350" y="9799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0" name="Freeform 2"/>
            <p:cNvSpPr>
              <a:spLocks/>
            </p:cNvSpPr>
            <p:nvPr/>
          </p:nvSpPr>
          <p:spPr bwMode="auto">
            <a:xfrm>
              <a:off x="2430" y="10249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7" name="AutoShape 9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6" name="AutoShape 8"/>
            <p:cNvSpPr>
              <a:spLocks noChangeShapeType="1"/>
            </p:cNvSpPr>
            <p:nvPr/>
          </p:nvSpPr>
          <p:spPr bwMode="auto">
            <a:xfrm flipV="1">
              <a:off x="1287" y="10639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5" name="AutoShape 7"/>
            <p:cNvSpPr>
              <a:spLocks noChangeShapeType="1"/>
            </p:cNvSpPr>
            <p:nvPr/>
          </p:nvSpPr>
          <p:spPr bwMode="auto">
            <a:xfrm flipH="1">
              <a:off x="2151" y="9441"/>
              <a:ext cx="1039" cy="173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2550" name="Group 22"/>
          <p:cNvGrpSpPr>
            <a:grpSpLocks noChangeAspect="1"/>
          </p:cNvGrpSpPr>
          <p:nvPr/>
        </p:nvGrpSpPr>
        <p:grpSpPr bwMode="auto">
          <a:xfrm>
            <a:off x="4908910" y="1214422"/>
            <a:ext cx="3306428" cy="2357454"/>
            <a:chOff x="1155" y="9060"/>
            <a:chExt cx="3311" cy="2360"/>
          </a:xfrm>
        </p:grpSpPr>
        <p:sp>
          <p:nvSpPr>
            <p:cNvPr id="22563" name="AutoShape 35"/>
            <p:cNvSpPr>
              <a:spLocks noChangeAspect="1" noChangeArrowheads="1" noTextEdit="1"/>
            </p:cNvSpPr>
            <p:nvPr/>
          </p:nvSpPr>
          <p:spPr bwMode="auto">
            <a:xfrm>
              <a:off x="1155" y="9060"/>
              <a:ext cx="3311" cy="236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62" name="Text Box 34"/>
            <p:cNvSpPr txBox="1">
              <a:spLocks noChangeArrowheads="1"/>
            </p:cNvSpPr>
            <p:nvPr/>
          </p:nvSpPr>
          <p:spPr bwMode="auto">
            <a:xfrm>
              <a:off x="2224" y="10855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61" name="Text Box 33"/>
            <p:cNvSpPr txBox="1">
              <a:spLocks noChangeArrowheads="1"/>
            </p:cNvSpPr>
            <p:nvPr/>
          </p:nvSpPr>
          <p:spPr bwMode="auto">
            <a:xfrm>
              <a:off x="1155" y="1033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60" name="Text Box 32"/>
            <p:cNvSpPr txBox="1">
              <a:spLocks noChangeArrowheads="1"/>
            </p:cNvSpPr>
            <p:nvPr/>
          </p:nvSpPr>
          <p:spPr bwMode="auto">
            <a:xfrm>
              <a:off x="1415" y="930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59" name="Text Box 31"/>
            <p:cNvSpPr txBox="1">
              <a:spLocks noChangeArrowheads="1"/>
            </p:cNvSpPr>
            <p:nvPr/>
          </p:nvSpPr>
          <p:spPr bwMode="auto">
            <a:xfrm>
              <a:off x="2960" y="1018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52</a:t>
              </a:r>
              <a:r>
                <a:rPr kumimoji="0" lang="uk-UA" sz="32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55" name="Arc 27"/>
            <p:cNvSpPr>
              <a:spLocks/>
            </p:cNvSpPr>
            <p:nvPr/>
          </p:nvSpPr>
          <p:spPr bwMode="auto">
            <a:xfrm>
              <a:off x="2540" y="10521"/>
              <a:ext cx="140" cy="2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099"/>
                <a:gd name="T1" fmla="*/ 0 h 21600"/>
                <a:gd name="T2" fmla="*/ 21099 w 21099"/>
                <a:gd name="T3" fmla="*/ 16973 h 21600"/>
                <a:gd name="T4" fmla="*/ 0 w 210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99" h="21600" fill="none" extrusionOk="0">
                  <a:moveTo>
                    <a:pt x="-1" y="0"/>
                  </a:moveTo>
                  <a:cubicBezTo>
                    <a:pt x="10146" y="0"/>
                    <a:pt x="18925" y="7062"/>
                    <a:pt x="21098" y="16973"/>
                  </a:cubicBezTo>
                </a:path>
                <a:path w="21099" h="21600" stroke="0" extrusionOk="0">
                  <a:moveTo>
                    <a:pt x="-1" y="0"/>
                  </a:moveTo>
                  <a:cubicBezTo>
                    <a:pt x="10146" y="0"/>
                    <a:pt x="18925" y="7062"/>
                    <a:pt x="21098" y="169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4" name="Arc 26"/>
            <p:cNvSpPr>
              <a:spLocks/>
            </p:cNvSpPr>
            <p:nvPr/>
          </p:nvSpPr>
          <p:spPr bwMode="auto">
            <a:xfrm>
              <a:off x="2641" y="10421"/>
              <a:ext cx="199" cy="29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9011"/>
                <a:gd name="T2" fmla="*/ 20289 w 21600"/>
                <a:gd name="T3" fmla="*/ 29011 h 29011"/>
                <a:gd name="T4" fmla="*/ 0 w 21600"/>
                <a:gd name="T5" fmla="*/ 21600 h 29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1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4128"/>
                    <a:pt x="21156" y="26636"/>
                    <a:pt x="20288" y="29010"/>
                  </a:cubicBezTo>
                </a:path>
                <a:path w="21600" h="2901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4128"/>
                    <a:pt x="21156" y="26636"/>
                    <a:pt x="20288" y="2901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3" name="Freeform 25"/>
            <p:cNvSpPr>
              <a:spLocks/>
            </p:cNvSpPr>
            <p:nvPr/>
          </p:nvSpPr>
          <p:spPr bwMode="auto">
            <a:xfrm>
              <a:off x="2430" y="10249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6600CC"/>
                </a:gs>
                <a:gs pos="100000">
                  <a:srgbClr val="6600CC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2" name="Text Box 24"/>
            <p:cNvSpPr txBox="1">
              <a:spLocks noChangeArrowheads="1"/>
            </p:cNvSpPr>
            <p:nvPr/>
          </p:nvSpPr>
          <p:spPr bwMode="auto">
            <a:xfrm>
              <a:off x="3587" y="9204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52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2988" y="9307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6600CC"/>
                </a:gs>
                <a:gs pos="100000">
                  <a:srgbClr val="6600CC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8" name="AutoShape 30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7" name="AutoShape 29"/>
            <p:cNvSpPr>
              <a:spLocks noChangeShapeType="1"/>
            </p:cNvSpPr>
            <p:nvPr/>
          </p:nvSpPr>
          <p:spPr bwMode="auto">
            <a:xfrm flipV="1">
              <a:off x="1287" y="10639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56" name="AutoShape 28"/>
            <p:cNvSpPr>
              <a:spLocks noChangeShapeType="1"/>
            </p:cNvSpPr>
            <p:nvPr/>
          </p:nvSpPr>
          <p:spPr bwMode="auto">
            <a:xfrm flipH="1">
              <a:off x="2151" y="9132"/>
              <a:ext cx="1242" cy="2048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2570" name="Group 42"/>
          <p:cNvGrpSpPr>
            <a:grpSpLocks noChangeAspect="1"/>
          </p:cNvGrpSpPr>
          <p:nvPr/>
        </p:nvGrpSpPr>
        <p:grpSpPr bwMode="auto">
          <a:xfrm>
            <a:off x="1214414" y="3714752"/>
            <a:ext cx="3805741" cy="2428892"/>
            <a:chOff x="1155" y="9307"/>
            <a:chExt cx="3311" cy="2113"/>
          </a:xfrm>
        </p:grpSpPr>
        <p:sp>
          <p:nvSpPr>
            <p:cNvPr id="22583" name="AutoShape 55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82" name="Text Box 54"/>
            <p:cNvSpPr txBox="1">
              <a:spLocks noChangeArrowheads="1"/>
            </p:cNvSpPr>
            <p:nvPr/>
          </p:nvSpPr>
          <p:spPr bwMode="auto">
            <a:xfrm>
              <a:off x="3455" y="10923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81" name="Text Box 53"/>
            <p:cNvSpPr txBox="1">
              <a:spLocks noChangeArrowheads="1"/>
            </p:cNvSpPr>
            <p:nvPr/>
          </p:nvSpPr>
          <p:spPr bwMode="auto">
            <a:xfrm>
              <a:off x="1283" y="1052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80" name="Text Box 52"/>
            <p:cNvSpPr txBox="1">
              <a:spLocks noChangeArrowheads="1"/>
            </p:cNvSpPr>
            <p:nvPr/>
          </p:nvSpPr>
          <p:spPr bwMode="auto">
            <a:xfrm>
              <a:off x="1415" y="930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76" name="Freeform 48"/>
            <p:cNvSpPr>
              <a:spLocks/>
            </p:cNvSpPr>
            <p:nvPr/>
          </p:nvSpPr>
          <p:spPr bwMode="auto">
            <a:xfrm>
              <a:off x="1950" y="9799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5" name="Freeform 47"/>
            <p:cNvSpPr>
              <a:spLocks/>
            </p:cNvSpPr>
            <p:nvPr/>
          </p:nvSpPr>
          <p:spPr bwMode="auto">
            <a:xfrm rot="10548926" flipV="1">
              <a:off x="2583" y="10340"/>
              <a:ext cx="727" cy="573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4" name="Freeform 46"/>
            <p:cNvSpPr>
              <a:spLocks/>
            </p:cNvSpPr>
            <p:nvPr/>
          </p:nvSpPr>
          <p:spPr bwMode="auto">
            <a:xfrm rot="-2771610">
              <a:off x="2242" y="9922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3" name="Freeform 45"/>
            <p:cNvSpPr>
              <a:spLocks/>
            </p:cNvSpPr>
            <p:nvPr/>
          </p:nvSpPr>
          <p:spPr bwMode="auto">
            <a:xfrm rot="-3811761">
              <a:off x="2381" y="9935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2" name="Text Box 44"/>
            <p:cNvSpPr txBox="1">
              <a:spLocks noChangeArrowheads="1"/>
            </p:cNvSpPr>
            <p:nvPr/>
          </p:nvSpPr>
          <p:spPr bwMode="auto">
            <a:xfrm>
              <a:off x="1901" y="9822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108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71" name="Text Box 43"/>
            <p:cNvSpPr txBox="1">
              <a:spLocks noChangeArrowheads="1"/>
            </p:cNvSpPr>
            <p:nvPr/>
          </p:nvSpPr>
          <p:spPr bwMode="auto">
            <a:xfrm>
              <a:off x="2584" y="10500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72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579" name="AutoShape 51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8" name="AutoShape 50"/>
            <p:cNvSpPr>
              <a:spLocks noChangeShapeType="1"/>
            </p:cNvSpPr>
            <p:nvPr/>
          </p:nvSpPr>
          <p:spPr bwMode="auto">
            <a:xfrm flipV="1">
              <a:off x="1287" y="10855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77" name="AutoShape 49"/>
            <p:cNvSpPr>
              <a:spLocks noChangeShapeType="1"/>
            </p:cNvSpPr>
            <p:nvPr/>
          </p:nvSpPr>
          <p:spPr bwMode="auto">
            <a:xfrm>
              <a:off x="2316" y="9444"/>
              <a:ext cx="1214" cy="173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6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AutoShape 13"/>
          <p:cNvSpPr>
            <a:spLocks noChangeArrowheads="1"/>
          </p:cNvSpPr>
          <p:nvPr/>
        </p:nvSpPr>
        <p:spPr bwMode="auto">
          <a:xfrm>
            <a:off x="5143504" y="3643315"/>
            <a:ext cx="2428892" cy="642941"/>
          </a:xfrm>
          <a:prstGeom prst="wedgeRoundRectCallout">
            <a:avLst>
              <a:gd name="adj1" fmla="val 43803"/>
              <a:gd name="adj2" fmla="val 115857"/>
              <a:gd name="adj3" fmla="val 16667"/>
            </a:avLst>
          </a:prstGeom>
          <a:gradFill rotWithShape="1">
            <a:gsLst>
              <a:gs pos="0">
                <a:srgbClr val="0000FF">
                  <a:alpha val="53999"/>
                </a:srgbClr>
              </a:gs>
              <a:gs pos="50000">
                <a:srgbClr val="0000FF">
                  <a:gamma/>
                  <a:tint val="0"/>
                  <a:invGamma/>
                </a:srgbClr>
              </a:gs>
              <a:gs pos="100000">
                <a:srgbClr val="0000FF">
                  <a:alpha val="53999"/>
                </a:srgbClr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2"/>
                </a:solidFill>
                <a:latin typeface="Times New Roman" pitchFamily="18" charset="0"/>
              </a:rPr>
              <a:t>Не </a:t>
            </a:r>
            <a:r>
              <a:rPr lang="uk-UA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вірно</a:t>
            </a:r>
            <a:r>
              <a:rPr lang="ru-RU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!</a:t>
            </a:r>
            <a:endParaRPr lang="ru-RU" sz="3600" b="1" i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66" name="AutoShape 10"/>
          <p:cNvSpPr>
            <a:spLocks noChangeArrowheads="1"/>
          </p:cNvSpPr>
          <p:nvPr/>
        </p:nvSpPr>
        <p:spPr bwMode="auto">
          <a:xfrm>
            <a:off x="5143504" y="3643314"/>
            <a:ext cx="2428892" cy="642942"/>
          </a:xfrm>
          <a:prstGeom prst="wedgeRoundRectCallout">
            <a:avLst>
              <a:gd name="adj1" fmla="val 44578"/>
              <a:gd name="adj2" fmla="val 117833"/>
              <a:gd name="adj3" fmla="val 16667"/>
            </a:avLst>
          </a:prstGeom>
          <a:gradFill rotWithShape="1">
            <a:gsLst>
              <a:gs pos="0">
                <a:srgbClr val="FF0000">
                  <a:alpha val="49001"/>
                </a:srgbClr>
              </a:gs>
              <a:gs pos="50000">
                <a:srgbClr val="FF0000">
                  <a:gamma/>
                  <a:tint val="0"/>
                  <a:invGamma/>
                </a:srgbClr>
              </a:gs>
              <a:gs pos="100000">
                <a:srgbClr val="FF0000">
                  <a:alpha val="49001"/>
                </a:srgbClr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3600" b="1" i="1" dirty="0" smtClean="0">
                <a:solidFill>
                  <a:srgbClr val="CC0000"/>
                </a:solidFill>
                <a:latin typeface="Times New Roman" pitchFamily="18" charset="0"/>
              </a:rPr>
              <a:t>Молодець!</a:t>
            </a:r>
            <a:endParaRPr lang="uk-UA" sz="36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67" name="AutoShape 10"/>
          <p:cNvSpPr>
            <a:spLocks noChangeArrowheads="1"/>
          </p:cNvSpPr>
          <p:nvPr/>
        </p:nvSpPr>
        <p:spPr bwMode="auto">
          <a:xfrm>
            <a:off x="5143504" y="3643314"/>
            <a:ext cx="2428892" cy="642942"/>
          </a:xfrm>
          <a:prstGeom prst="wedgeRoundRectCallout">
            <a:avLst>
              <a:gd name="adj1" fmla="val 44578"/>
              <a:gd name="adj2" fmla="val 117833"/>
              <a:gd name="adj3" fmla="val 16667"/>
            </a:avLst>
          </a:prstGeom>
          <a:gradFill rotWithShape="1">
            <a:gsLst>
              <a:gs pos="0">
                <a:srgbClr val="FF0000">
                  <a:alpha val="49001"/>
                </a:srgbClr>
              </a:gs>
              <a:gs pos="50000">
                <a:srgbClr val="FF0000">
                  <a:gamma/>
                  <a:tint val="0"/>
                  <a:invGamma/>
                </a:srgbClr>
              </a:gs>
              <a:gs pos="100000">
                <a:srgbClr val="FF0000">
                  <a:alpha val="49001"/>
                </a:srgbClr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3600" b="1" i="1" dirty="0" smtClean="0">
                <a:solidFill>
                  <a:srgbClr val="CC0000"/>
                </a:solidFill>
                <a:latin typeface="Times New Roman" pitchFamily="18" charset="0"/>
              </a:rPr>
              <a:t>Молодець!</a:t>
            </a:r>
            <a:endParaRPr lang="uk-UA" sz="36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57224" y="1214423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929190" y="1214422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214414" y="3714752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5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7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5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2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5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50"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/>
      <p:bldP spid="69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На яких рисунках зображені паралельні прямі?</a:t>
            </a: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AutoShape 13"/>
          <p:cNvSpPr>
            <a:spLocks noChangeArrowheads="1"/>
          </p:cNvSpPr>
          <p:nvPr/>
        </p:nvSpPr>
        <p:spPr bwMode="auto">
          <a:xfrm>
            <a:off x="5143504" y="3643315"/>
            <a:ext cx="2428892" cy="642941"/>
          </a:xfrm>
          <a:prstGeom prst="wedgeRoundRectCallout">
            <a:avLst>
              <a:gd name="adj1" fmla="val 43803"/>
              <a:gd name="adj2" fmla="val 115857"/>
              <a:gd name="adj3" fmla="val 16667"/>
            </a:avLst>
          </a:prstGeom>
          <a:gradFill rotWithShape="1">
            <a:gsLst>
              <a:gs pos="0">
                <a:srgbClr val="0000FF">
                  <a:alpha val="53999"/>
                </a:srgbClr>
              </a:gs>
              <a:gs pos="50000">
                <a:srgbClr val="0000FF">
                  <a:gamma/>
                  <a:tint val="0"/>
                  <a:invGamma/>
                </a:srgbClr>
              </a:gs>
              <a:gs pos="100000">
                <a:srgbClr val="0000FF">
                  <a:alpha val="53999"/>
                </a:srgbClr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2"/>
                </a:solidFill>
                <a:latin typeface="Times New Roman" pitchFamily="18" charset="0"/>
              </a:rPr>
              <a:t>Не </a:t>
            </a:r>
            <a:r>
              <a:rPr lang="uk-UA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вірно</a:t>
            </a:r>
            <a:r>
              <a:rPr lang="ru-RU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!</a:t>
            </a:r>
            <a:endParaRPr lang="ru-RU" sz="3600" b="1" i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66" name="AutoShape 10"/>
          <p:cNvSpPr>
            <a:spLocks noChangeArrowheads="1"/>
          </p:cNvSpPr>
          <p:nvPr/>
        </p:nvSpPr>
        <p:spPr bwMode="auto">
          <a:xfrm>
            <a:off x="5143504" y="3643314"/>
            <a:ext cx="2428892" cy="642942"/>
          </a:xfrm>
          <a:prstGeom prst="wedgeRoundRectCallout">
            <a:avLst>
              <a:gd name="adj1" fmla="val 44578"/>
              <a:gd name="adj2" fmla="val 117833"/>
              <a:gd name="adj3" fmla="val 16667"/>
            </a:avLst>
          </a:prstGeom>
          <a:gradFill rotWithShape="1">
            <a:gsLst>
              <a:gs pos="0">
                <a:srgbClr val="FF0000">
                  <a:alpha val="49001"/>
                </a:srgbClr>
              </a:gs>
              <a:gs pos="50000">
                <a:srgbClr val="FF0000">
                  <a:gamma/>
                  <a:tint val="0"/>
                  <a:invGamma/>
                </a:srgbClr>
              </a:gs>
              <a:gs pos="100000">
                <a:srgbClr val="FF0000">
                  <a:alpha val="49001"/>
                </a:srgbClr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3600" b="1" i="1" dirty="0" smtClean="0">
                <a:solidFill>
                  <a:srgbClr val="CC0000"/>
                </a:solidFill>
                <a:latin typeface="Times New Roman" pitchFamily="18" charset="0"/>
              </a:rPr>
              <a:t>Молодець!</a:t>
            </a:r>
            <a:endParaRPr lang="uk-UA" sz="36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57224" y="1214423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929190" y="1214422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214414" y="3714752"/>
            <a:ext cx="285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3553" name="Group 1"/>
          <p:cNvGrpSpPr>
            <a:grpSpLocks noChangeAspect="1"/>
          </p:cNvGrpSpPr>
          <p:nvPr/>
        </p:nvGrpSpPr>
        <p:grpSpPr bwMode="auto">
          <a:xfrm>
            <a:off x="785786" y="1214422"/>
            <a:ext cx="3693808" cy="2357454"/>
            <a:chOff x="1155" y="9307"/>
            <a:chExt cx="3311" cy="2113"/>
          </a:xfrm>
        </p:grpSpPr>
        <p:sp>
          <p:nvSpPr>
            <p:cNvPr id="2356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3012" y="10844"/>
              <a:ext cx="768" cy="3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64" name="Text Box 12"/>
            <p:cNvSpPr txBox="1">
              <a:spLocks noChangeArrowheads="1"/>
            </p:cNvSpPr>
            <p:nvPr/>
          </p:nvSpPr>
          <p:spPr bwMode="auto">
            <a:xfrm>
              <a:off x="1283" y="10492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400" b="0" i="1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63" name="Text Box 11"/>
            <p:cNvSpPr txBox="1">
              <a:spLocks noChangeArrowheads="1"/>
            </p:cNvSpPr>
            <p:nvPr/>
          </p:nvSpPr>
          <p:spPr bwMode="auto">
            <a:xfrm>
              <a:off x="1415" y="930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59" name="Freeform 7"/>
            <p:cNvSpPr>
              <a:spLocks/>
            </p:cNvSpPr>
            <p:nvPr/>
          </p:nvSpPr>
          <p:spPr bwMode="auto">
            <a:xfrm rot="14305211">
              <a:off x="2642" y="9610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58" name="Freeform 6"/>
            <p:cNvSpPr>
              <a:spLocks/>
            </p:cNvSpPr>
            <p:nvPr/>
          </p:nvSpPr>
          <p:spPr bwMode="auto">
            <a:xfrm rot="10800000" flipH="1" flipV="1">
              <a:off x="3350" y="10269"/>
              <a:ext cx="727" cy="612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2675" y="9723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16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56" name="Freeform 4"/>
            <p:cNvSpPr>
              <a:spLocks/>
            </p:cNvSpPr>
            <p:nvPr/>
          </p:nvSpPr>
          <p:spPr bwMode="auto">
            <a:xfrm rot="7642075" flipH="1" flipV="1">
              <a:off x="2994" y="10202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55" name="Freeform 3"/>
            <p:cNvSpPr>
              <a:spLocks/>
            </p:cNvSpPr>
            <p:nvPr/>
          </p:nvSpPr>
          <p:spPr bwMode="auto">
            <a:xfrm rot="28189887" flipH="1" flipV="1">
              <a:off x="2857" y="10208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54" name="Text Box 2"/>
            <p:cNvSpPr txBox="1">
              <a:spLocks noChangeArrowheads="1"/>
            </p:cNvSpPr>
            <p:nvPr/>
          </p:nvSpPr>
          <p:spPr bwMode="auto">
            <a:xfrm>
              <a:off x="3252" y="10366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154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62" name="AutoShape 10"/>
            <p:cNvSpPr>
              <a:spLocks noChangeShapeType="1"/>
            </p:cNvSpPr>
            <p:nvPr/>
          </p:nvSpPr>
          <p:spPr bwMode="auto">
            <a:xfrm flipV="1">
              <a:off x="1490" y="9693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61" name="AutoShape 9"/>
            <p:cNvSpPr>
              <a:spLocks noChangeShapeType="1"/>
            </p:cNvSpPr>
            <p:nvPr/>
          </p:nvSpPr>
          <p:spPr bwMode="auto">
            <a:xfrm flipV="1">
              <a:off x="1287" y="10855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60" name="AutoShape 8"/>
            <p:cNvSpPr>
              <a:spLocks noChangeShapeType="1"/>
            </p:cNvSpPr>
            <p:nvPr/>
          </p:nvSpPr>
          <p:spPr bwMode="auto">
            <a:xfrm>
              <a:off x="2316" y="9444"/>
              <a:ext cx="1214" cy="173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3573" name="Group 21"/>
          <p:cNvGrpSpPr>
            <a:grpSpLocks noChangeAspect="1"/>
          </p:cNvGrpSpPr>
          <p:nvPr/>
        </p:nvGrpSpPr>
        <p:grpSpPr bwMode="auto">
          <a:xfrm>
            <a:off x="4714876" y="1214422"/>
            <a:ext cx="3693808" cy="2357454"/>
            <a:chOff x="1155" y="9307"/>
            <a:chExt cx="3311" cy="2113"/>
          </a:xfrm>
        </p:grpSpPr>
        <p:sp>
          <p:nvSpPr>
            <p:cNvPr id="23586" name="AutoShape 3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85" name="Text Box 33"/>
            <p:cNvSpPr txBox="1">
              <a:spLocks noChangeArrowheads="1"/>
            </p:cNvSpPr>
            <p:nvPr/>
          </p:nvSpPr>
          <p:spPr bwMode="auto">
            <a:xfrm>
              <a:off x="3108" y="10780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84" name="Text Box 32"/>
            <p:cNvSpPr txBox="1">
              <a:spLocks noChangeArrowheads="1"/>
            </p:cNvSpPr>
            <p:nvPr/>
          </p:nvSpPr>
          <p:spPr bwMode="auto">
            <a:xfrm>
              <a:off x="1287" y="10492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83" name="Text Box 31"/>
            <p:cNvSpPr txBox="1">
              <a:spLocks noChangeArrowheads="1"/>
            </p:cNvSpPr>
            <p:nvPr/>
          </p:nvSpPr>
          <p:spPr bwMode="auto">
            <a:xfrm>
              <a:off x="1411" y="962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79" name="Freeform 27"/>
            <p:cNvSpPr>
              <a:spLocks/>
            </p:cNvSpPr>
            <p:nvPr/>
          </p:nvSpPr>
          <p:spPr bwMode="auto">
            <a:xfrm rot="3377401">
              <a:off x="2004" y="9662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78" name="Freeform 26"/>
            <p:cNvSpPr>
              <a:spLocks/>
            </p:cNvSpPr>
            <p:nvPr/>
          </p:nvSpPr>
          <p:spPr bwMode="auto">
            <a:xfrm rot="10800000" flipH="1" flipV="1">
              <a:off x="3350" y="10269"/>
              <a:ext cx="727" cy="612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77" name="Freeform 25"/>
            <p:cNvSpPr>
              <a:spLocks/>
            </p:cNvSpPr>
            <p:nvPr/>
          </p:nvSpPr>
          <p:spPr bwMode="auto">
            <a:xfrm rot="7642075" flipH="1" flipV="1">
              <a:off x="2994" y="10202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76" name="Freeform 24"/>
            <p:cNvSpPr>
              <a:spLocks/>
            </p:cNvSpPr>
            <p:nvPr/>
          </p:nvSpPr>
          <p:spPr bwMode="auto">
            <a:xfrm rot="28189887" flipH="1" flipV="1">
              <a:off x="2857" y="10208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3188" y="10366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128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1987" y="9627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52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82" name="AutoShape 30"/>
            <p:cNvSpPr>
              <a:spLocks noChangeShapeType="1"/>
            </p:cNvSpPr>
            <p:nvPr/>
          </p:nvSpPr>
          <p:spPr bwMode="auto">
            <a:xfrm flipV="1">
              <a:off x="1287" y="9982"/>
              <a:ext cx="2918" cy="12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81" name="AutoShape 29"/>
            <p:cNvSpPr>
              <a:spLocks noChangeShapeType="1"/>
            </p:cNvSpPr>
            <p:nvPr/>
          </p:nvSpPr>
          <p:spPr bwMode="auto">
            <a:xfrm flipV="1">
              <a:off x="1287" y="10855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80" name="AutoShape 28"/>
            <p:cNvSpPr>
              <a:spLocks noChangeShapeType="1"/>
            </p:cNvSpPr>
            <p:nvPr/>
          </p:nvSpPr>
          <p:spPr bwMode="auto">
            <a:xfrm>
              <a:off x="2316" y="9444"/>
              <a:ext cx="1214" cy="173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607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3593" name="Group 41"/>
          <p:cNvGrpSpPr>
            <a:grpSpLocks noChangeAspect="1"/>
          </p:cNvGrpSpPr>
          <p:nvPr/>
        </p:nvGrpSpPr>
        <p:grpSpPr bwMode="auto">
          <a:xfrm>
            <a:off x="1071538" y="3714752"/>
            <a:ext cx="3693808" cy="2357454"/>
            <a:chOff x="1155" y="9307"/>
            <a:chExt cx="3311" cy="2113"/>
          </a:xfrm>
        </p:grpSpPr>
        <p:sp>
          <p:nvSpPr>
            <p:cNvPr id="23606" name="AutoShape 5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605" name="Text Box 53"/>
            <p:cNvSpPr txBox="1">
              <a:spLocks noChangeArrowheads="1"/>
            </p:cNvSpPr>
            <p:nvPr/>
          </p:nvSpPr>
          <p:spPr bwMode="auto">
            <a:xfrm>
              <a:off x="2436" y="10816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604" name="Text Box 52"/>
            <p:cNvSpPr txBox="1">
              <a:spLocks noChangeArrowheads="1"/>
            </p:cNvSpPr>
            <p:nvPr/>
          </p:nvSpPr>
          <p:spPr bwMode="auto">
            <a:xfrm>
              <a:off x="1159" y="10267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400" b="0" i="1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603" name="Text Box 51"/>
            <p:cNvSpPr txBox="1">
              <a:spLocks noChangeArrowheads="1"/>
            </p:cNvSpPr>
            <p:nvPr/>
          </p:nvSpPr>
          <p:spPr bwMode="auto">
            <a:xfrm>
              <a:off x="1207" y="9627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99" name="Freeform 47"/>
            <p:cNvSpPr>
              <a:spLocks/>
            </p:cNvSpPr>
            <p:nvPr/>
          </p:nvSpPr>
          <p:spPr bwMode="auto">
            <a:xfrm>
              <a:off x="1865" y="10748"/>
              <a:ext cx="667" cy="618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00FF">
                    <a:gamma/>
                    <a:tint val="20000"/>
                    <a:invGamma/>
                  </a:srgbClr>
                </a:gs>
                <a:gs pos="100000">
                  <a:srgbClr val="0000FF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98" name="Freeform 46"/>
            <p:cNvSpPr>
              <a:spLocks/>
            </p:cNvSpPr>
            <p:nvPr/>
          </p:nvSpPr>
          <p:spPr bwMode="auto">
            <a:xfrm rot="24943041" flipH="1" flipV="1">
              <a:off x="2030" y="9732"/>
              <a:ext cx="727" cy="612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97" name="Text Box 45"/>
            <p:cNvSpPr txBox="1">
              <a:spLocks noChangeArrowheads="1"/>
            </p:cNvSpPr>
            <p:nvPr/>
          </p:nvSpPr>
          <p:spPr bwMode="auto">
            <a:xfrm>
              <a:off x="1795" y="10722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76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596" name="Freeform 44"/>
            <p:cNvSpPr>
              <a:spLocks/>
            </p:cNvSpPr>
            <p:nvPr/>
          </p:nvSpPr>
          <p:spPr bwMode="auto">
            <a:xfrm rot="29082268" flipH="1" flipV="1">
              <a:off x="2465" y="9406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95" name="Freeform 43"/>
            <p:cNvSpPr>
              <a:spLocks/>
            </p:cNvSpPr>
            <p:nvPr/>
          </p:nvSpPr>
          <p:spPr bwMode="auto">
            <a:xfrm rot="49322644" flipH="1" flipV="1">
              <a:off x="2312" y="9523"/>
              <a:ext cx="713" cy="515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94" name="Text Box 42"/>
            <p:cNvSpPr txBox="1">
              <a:spLocks noChangeArrowheads="1"/>
            </p:cNvSpPr>
            <p:nvPr/>
          </p:nvSpPr>
          <p:spPr bwMode="auto">
            <a:xfrm>
              <a:off x="2227" y="9628"/>
              <a:ext cx="91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</a:t>
              </a: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03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602" name="AutoShape 50"/>
            <p:cNvSpPr>
              <a:spLocks noChangeShapeType="1"/>
            </p:cNvSpPr>
            <p:nvPr/>
          </p:nvSpPr>
          <p:spPr bwMode="auto">
            <a:xfrm flipV="1">
              <a:off x="1490" y="10118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601" name="AutoShape 49"/>
            <p:cNvSpPr>
              <a:spLocks noChangeShapeType="1"/>
            </p:cNvSpPr>
            <p:nvPr/>
          </p:nvSpPr>
          <p:spPr bwMode="auto">
            <a:xfrm flipV="1">
              <a:off x="1274" y="10652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600" name="AutoShape 48"/>
            <p:cNvSpPr>
              <a:spLocks noChangeShapeType="1"/>
            </p:cNvSpPr>
            <p:nvPr/>
          </p:nvSpPr>
          <p:spPr bwMode="auto">
            <a:xfrm flipH="1">
              <a:off x="2241" y="9537"/>
              <a:ext cx="937" cy="1764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5" name="AutoShape 13"/>
          <p:cNvSpPr>
            <a:spLocks noChangeArrowheads="1"/>
          </p:cNvSpPr>
          <p:nvPr/>
        </p:nvSpPr>
        <p:spPr bwMode="auto">
          <a:xfrm>
            <a:off x="5143504" y="3643314"/>
            <a:ext cx="2428892" cy="642941"/>
          </a:xfrm>
          <a:prstGeom prst="wedgeRoundRectCallout">
            <a:avLst>
              <a:gd name="adj1" fmla="val 43803"/>
              <a:gd name="adj2" fmla="val 115857"/>
              <a:gd name="adj3" fmla="val 16667"/>
            </a:avLst>
          </a:prstGeom>
          <a:gradFill rotWithShape="1">
            <a:gsLst>
              <a:gs pos="0">
                <a:srgbClr val="0000FF">
                  <a:alpha val="53999"/>
                </a:srgbClr>
              </a:gs>
              <a:gs pos="50000">
                <a:srgbClr val="0000FF">
                  <a:gamma/>
                  <a:tint val="0"/>
                  <a:invGamma/>
                </a:srgbClr>
              </a:gs>
              <a:gs pos="100000">
                <a:srgbClr val="0000FF">
                  <a:alpha val="53999"/>
                </a:srgbClr>
              </a:gs>
            </a:gsLst>
            <a:lin ang="5400000" scaled="1"/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Подумай</a:t>
            </a:r>
            <a:r>
              <a:rPr lang="ru-RU" sz="3600" b="1" i="1" dirty="0" smtClean="0">
                <a:solidFill>
                  <a:schemeClr val="accent2"/>
                </a:solidFill>
                <a:latin typeface="Times New Roman" pitchFamily="18" charset="0"/>
              </a:rPr>
              <a:t>!</a:t>
            </a:r>
            <a:endParaRPr lang="ru-RU" sz="3600" b="1" i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35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35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5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93"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8" grpId="0"/>
      <p:bldP spid="69" grpId="0"/>
      <p:bldP spid="70" grpId="0"/>
      <p:bldP spid="1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Comic Sans MS" pitchFamily="66" charset="0"/>
              </a:rPr>
              <a:t>Знайдіть градусні міри усіх кутів, якщо відомо, що 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a||b</a:t>
            </a:r>
            <a:endParaRPr lang="en-US" dirty="0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4577" name="Group 1"/>
          <p:cNvGrpSpPr>
            <a:grpSpLocks noChangeAspect="1"/>
          </p:cNvGrpSpPr>
          <p:nvPr/>
        </p:nvGrpSpPr>
        <p:grpSpPr bwMode="auto">
          <a:xfrm>
            <a:off x="642910" y="1214422"/>
            <a:ext cx="7158320" cy="4286280"/>
            <a:chOff x="1017" y="8580"/>
            <a:chExt cx="5340" cy="3198"/>
          </a:xfrm>
        </p:grpSpPr>
        <p:sp>
          <p:nvSpPr>
            <p:cNvPr id="24590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017" y="8580"/>
              <a:ext cx="5340" cy="319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589" name="Text Box 13"/>
            <p:cNvSpPr txBox="1">
              <a:spLocks noChangeArrowheads="1"/>
            </p:cNvSpPr>
            <p:nvPr/>
          </p:nvSpPr>
          <p:spPr bwMode="auto">
            <a:xfrm>
              <a:off x="1155" y="1028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K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1247" y="9295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4" name="Freeform 8"/>
            <p:cNvSpPr>
              <a:spLocks/>
            </p:cNvSpPr>
            <p:nvPr/>
          </p:nvSpPr>
          <p:spPr bwMode="auto">
            <a:xfrm rot="21399479" flipH="1">
              <a:off x="3518" y="10244"/>
              <a:ext cx="598" cy="489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6600CC"/>
                </a:gs>
                <a:gs pos="100000">
                  <a:srgbClr val="6600CC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583" name="Text Box 7"/>
            <p:cNvSpPr txBox="1">
              <a:spLocks noChangeArrowheads="1"/>
            </p:cNvSpPr>
            <p:nvPr/>
          </p:nvSpPr>
          <p:spPr bwMode="auto">
            <a:xfrm>
              <a:off x="2992" y="10183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74</a:t>
              </a:r>
              <a:r>
                <a:rPr kumimoji="0" lang="uk-UA" sz="3200" b="1" i="0" u="none" strike="noStrike" cap="none" normalizeH="0" baseline="3000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2796" y="869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1" name="Text Box 5"/>
            <p:cNvSpPr txBox="1">
              <a:spLocks noChangeArrowheads="1"/>
            </p:cNvSpPr>
            <p:nvPr/>
          </p:nvSpPr>
          <p:spPr bwMode="auto">
            <a:xfrm>
              <a:off x="5191" y="9078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M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0" name="Text Box 4"/>
            <p:cNvSpPr txBox="1">
              <a:spLocks noChangeArrowheads="1"/>
            </p:cNvSpPr>
            <p:nvPr/>
          </p:nvSpPr>
          <p:spPr bwMode="auto">
            <a:xfrm>
              <a:off x="3276" y="9273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T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79" name="Text Box 3"/>
            <p:cNvSpPr txBox="1">
              <a:spLocks noChangeArrowheads="1"/>
            </p:cNvSpPr>
            <p:nvPr/>
          </p:nvSpPr>
          <p:spPr bwMode="auto">
            <a:xfrm>
              <a:off x="5191" y="10284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78" name="Text Box 2"/>
            <p:cNvSpPr txBox="1">
              <a:spLocks noChangeArrowheads="1"/>
            </p:cNvSpPr>
            <p:nvPr/>
          </p:nvSpPr>
          <p:spPr bwMode="auto">
            <a:xfrm>
              <a:off x="4076" y="10284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587" name="AutoShape 11"/>
            <p:cNvSpPr>
              <a:spLocks noChangeShapeType="1"/>
            </p:cNvSpPr>
            <p:nvPr/>
          </p:nvSpPr>
          <p:spPr bwMode="auto">
            <a:xfrm flipV="1">
              <a:off x="1574" y="9593"/>
              <a:ext cx="3964" cy="126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586" name="AutoShape 10"/>
            <p:cNvSpPr>
              <a:spLocks noChangeShapeType="1"/>
            </p:cNvSpPr>
            <p:nvPr/>
          </p:nvSpPr>
          <p:spPr bwMode="auto">
            <a:xfrm flipV="1">
              <a:off x="1287" y="10685"/>
              <a:ext cx="4404" cy="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585" name="AutoShape 9"/>
            <p:cNvSpPr>
              <a:spLocks noChangeShapeType="1"/>
            </p:cNvSpPr>
            <p:nvPr/>
          </p:nvSpPr>
          <p:spPr bwMode="auto">
            <a:xfrm>
              <a:off x="2714" y="8931"/>
              <a:ext cx="2137" cy="267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5728525" y="4643446"/>
            <a:ext cx="986615" cy="69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3" name="Group 1"/>
          <p:cNvGrpSpPr>
            <a:grpSpLocks noChangeAspect="1"/>
          </p:cNvGrpSpPr>
          <p:nvPr/>
        </p:nvGrpSpPr>
        <p:grpSpPr bwMode="auto">
          <a:xfrm>
            <a:off x="1071914" y="1306164"/>
            <a:ext cx="6765079" cy="4290382"/>
            <a:chOff x="1120" y="9317"/>
            <a:chExt cx="3332" cy="2113"/>
          </a:xfrm>
        </p:grpSpPr>
        <p:sp>
          <p:nvSpPr>
            <p:cNvPr id="3082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141" y="931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000"/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1141" y="9635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6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" name="AutoShape 8"/>
            <p:cNvSpPr>
              <a:spLocks noChangeShapeType="1"/>
            </p:cNvSpPr>
            <p:nvPr/>
          </p:nvSpPr>
          <p:spPr bwMode="auto">
            <a:xfrm>
              <a:off x="1120" y="10011"/>
              <a:ext cx="3237" cy="49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9" name="AutoShape 7"/>
            <p:cNvSpPr>
              <a:spLocks noChangeShapeType="1"/>
            </p:cNvSpPr>
            <p:nvPr/>
          </p:nvSpPr>
          <p:spPr bwMode="auto">
            <a:xfrm flipH="1">
              <a:off x="1577" y="9413"/>
              <a:ext cx="2217" cy="186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2249" y="10202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smtClean="0">
                  <a:ln>
                    <a:noFill/>
                  </a:ln>
                  <a:solidFill>
                    <a:srgbClr val="FF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</a:t>
              </a:r>
              <a:endParaRPr kumimoji="0" lang="uk-UA" sz="6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" name="Text Box 5"/>
            <p:cNvSpPr txBox="1">
              <a:spLocks noChangeArrowheads="1"/>
            </p:cNvSpPr>
            <p:nvPr/>
          </p:nvSpPr>
          <p:spPr bwMode="auto">
            <a:xfrm>
              <a:off x="2600" y="9812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3023" y="994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2741" y="1035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1439" y="10903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642910" y="928670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1.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Дано: </a:t>
            </a:r>
            <a:r>
              <a:rPr lang="uk-UA" sz="32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 + </a:t>
            </a:r>
            <a:r>
              <a:rPr lang="uk-UA" sz="32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2 + </a:t>
            </a:r>
            <a:r>
              <a:rPr lang="uk-UA" sz="32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3 = 230</a:t>
            </a:r>
            <a:r>
              <a:rPr kumimoji="0" lang="uk-UA" sz="3200" b="0" i="0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130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10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071914" y="1306164"/>
            <a:ext cx="6765079" cy="4290382"/>
            <a:chOff x="1120" y="9317"/>
            <a:chExt cx="3332" cy="2113"/>
          </a:xfrm>
        </p:grpSpPr>
        <p:sp>
          <p:nvSpPr>
            <p:cNvPr id="3082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141" y="931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000"/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1141" y="9635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6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" name="AutoShape 8"/>
            <p:cNvSpPr>
              <a:spLocks noChangeShapeType="1"/>
            </p:cNvSpPr>
            <p:nvPr/>
          </p:nvSpPr>
          <p:spPr bwMode="auto">
            <a:xfrm>
              <a:off x="1120" y="10011"/>
              <a:ext cx="3237" cy="49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9" name="AutoShape 7"/>
            <p:cNvSpPr>
              <a:spLocks noChangeShapeType="1"/>
            </p:cNvSpPr>
            <p:nvPr/>
          </p:nvSpPr>
          <p:spPr bwMode="auto">
            <a:xfrm flipH="1">
              <a:off x="1577" y="9413"/>
              <a:ext cx="2217" cy="186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2249" y="10202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smtClean="0">
                  <a:ln>
                    <a:noFill/>
                  </a:ln>
                  <a:solidFill>
                    <a:srgbClr val="FF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</a:t>
              </a:r>
              <a:endParaRPr kumimoji="0" lang="uk-UA" sz="6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>
              <a:off x="3023" y="9940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2741" y="1035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1439" y="10903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642910" y="928670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2.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Дано: </a:t>
            </a:r>
            <a:r>
              <a:rPr lang="uk-UA" sz="32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 + </a:t>
            </a:r>
            <a:r>
              <a:rPr lang="uk-UA" sz="32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2 =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12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3200" b="0" i="0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120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642910" y="928670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3.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Дано:   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a||b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1745" name="Group 1"/>
          <p:cNvGrpSpPr>
            <a:grpSpLocks noChangeAspect="1"/>
          </p:cNvGrpSpPr>
          <p:nvPr/>
        </p:nvGrpSpPr>
        <p:grpSpPr bwMode="auto">
          <a:xfrm>
            <a:off x="928662" y="1500173"/>
            <a:ext cx="6929486" cy="4422521"/>
            <a:chOff x="1155" y="9307"/>
            <a:chExt cx="3311" cy="2113"/>
          </a:xfrm>
        </p:grpSpPr>
        <p:sp>
          <p:nvSpPr>
            <p:cNvPr id="31758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2262" y="10855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6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5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1" name="Freeform 7"/>
            <p:cNvSpPr>
              <a:spLocks/>
            </p:cNvSpPr>
            <p:nvPr/>
          </p:nvSpPr>
          <p:spPr bwMode="auto">
            <a:xfrm rot="10800000">
              <a:off x="2896" y="9415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0" name="Freeform 6"/>
            <p:cNvSpPr>
              <a:spLocks/>
            </p:cNvSpPr>
            <p:nvPr/>
          </p:nvSpPr>
          <p:spPr bwMode="auto">
            <a:xfrm rot="13870796">
              <a:off x="1758" y="10418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3067" y="9546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47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48" name="Freeform 4"/>
            <p:cNvSpPr>
              <a:spLocks/>
            </p:cNvSpPr>
            <p:nvPr/>
          </p:nvSpPr>
          <p:spPr bwMode="auto">
            <a:xfrm rot="-26698784">
              <a:off x="1922" y="10173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7" name="Freeform 3"/>
            <p:cNvSpPr>
              <a:spLocks/>
            </p:cNvSpPr>
            <p:nvPr/>
          </p:nvSpPr>
          <p:spPr bwMode="auto">
            <a:xfrm rot="18335228">
              <a:off x="2105" y="10140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6" name="Text Box 2"/>
            <p:cNvSpPr txBox="1">
              <a:spLocks noChangeArrowheads="1"/>
            </p:cNvSpPr>
            <p:nvPr/>
          </p:nvSpPr>
          <p:spPr bwMode="auto">
            <a:xfrm>
              <a:off x="2213" y="10331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4" name="AutoShape 10"/>
            <p:cNvSpPr>
              <a:spLocks noChangeShapeType="1"/>
            </p:cNvSpPr>
            <p:nvPr/>
          </p:nvSpPr>
          <p:spPr bwMode="auto">
            <a:xfrm flipV="1">
              <a:off x="1415" y="9906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3" name="AutoShape 9"/>
            <p:cNvSpPr>
              <a:spLocks noChangeShapeType="1"/>
            </p:cNvSpPr>
            <p:nvPr/>
          </p:nvSpPr>
          <p:spPr bwMode="auto">
            <a:xfrm flipV="1">
              <a:off x="1287" y="10639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2" name="AutoShape 8"/>
            <p:cNvSpPr>
              <a:spLocks noChangeShapeType="1"/>
            </p:cNvSpPr>
            <p:nvPr/>
          </p:nvSpPr>
          <p:spPr bwMode="auto">
            <a:xfrm flipH="1">
              <a:off x="2151" y="9341"/>
              <a:ext cx="1086" cy="183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133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642910" y="928670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.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Дано:   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a||b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3793" name="Group 1"/>
          <p:cNvGrpSpPr>
            <a:grpSpLocks noChangeAspect="1"/>
          </p:cNvGrpSpPr>
          <p:nvPr/>
        </p:nvGrpSpPr>
        <p:grpSpPr bwMode="auto">
          <a:xfrm>
            <a:off x="1071537" y="1571611"/>
            <a:ext cx="6716015" cy="4341050"/>
            <a:chOff x="1155" y="9307"/>
            <a:chExt cx="3311" cy="2140"/>
          </a:xfrm>
        </p:grpSpPr>
        <p:sp>
          <p:nvSpPr>
            <p:cNvPr id="3380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5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2423" y="10962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437" y="103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i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803" name="Text Box 11"/>
            <p:cNvSpPr txBox="1">
              <a:spLocks noChangeArrowheads="1"/>
            </p:cNvSpPr>
            <p:nvPr/>
          </p:nvSpPr>
          <p:spPr bwMode="auto">
            <a:xfrm>
              <a:off x="1472" y="9483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auto">
            <a:xfrm>
              <a:off x="2834" y="9766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auto">
            <a:xfrm rot="3832302" flipV="1">
              <a:off x="2582" y="10727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auto">
            <a:xfrm rot="2367870" flipV="1">
              <a:off x="2737" y="10736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auto">
            <a:xfrm rot="21208391" flipV="1">
              <a:off x="2958" y="10569"/>
              <a:ext cx="598" cy="44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5" name="Text Box 3"/>
            <p:cNvSpPr txBox="1">
              <a:spLocks noChangeArrowheads="1"/>
            </p:cNvSpPr>
            <p:nvPr/>
          </p:nvSpPr>
          <p:spPr bwMode="auto">
            <a:xfrm>
              <a:off x="2951" y="10575"/>
              <a:ext cx="85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794" name="Text Box 2"/>
            <p:cNvSpPr txBox="1">
              <a:spLocks noChangeArrowheads="1"/>
            </p:cNvSpPr>
            <p:nvPr/>
          </p:nvSpPr>
          <p:spPr bwMode="auto">
            <a:xfrm>
              <a:off x="2916" y="9765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38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802" name="AutoShape 10"/>
            <p:cNvSpPr>
              <a:spLocks noChangeShapeType="1"/>
            </p:cNvSpPr>
            <p:nvPr/>
          </p:nvSpPr>
          <p:spPr bwMode="auto">
            <a:xfrm flipV="1">
              <a:off x="1490" y="9719"/>
              <a:ext cx="2590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1" name="AutoShape 9"/>
            <p:cNvSpPr>
              <a:spLocks noChangeShapeType="1"/>
            </p:cNvSpPr>
            <p:nvPr/>
          </p:nvSpPr>
          <p:spPr bwMode="auto">
            <a:xfrm flipV="1">
              <a:off x="1415" y="10530"/>
              <a:ext cx="2922" cy="12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0" name="AutoShape 8"/>
            <p:cNvSpPr>
              <a:spLocks noChangeShapeType="1"/>
            </p:cNvSpPr>
            <p:nvPr/>
          </p:nvSpPr>
          <p:spPr bwMode="auto">
            <a:xfrm flipH="1">
              <a:off x="2560" y="9508"/>
              <a:ext cx="1039" cy="173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142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714348" y="714356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            5.       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4817" name="Group 1"/>
          <p:cNvGrpSpPr>
            <a:grpSpLocks noChangeAspect="1"/>
          </p:cNvGrpSpPr>
          <p:nvPr/>
        </p:nvGrpSpPr>
        <p:grpSpPr bwMode="auto">
          <a:xfrm>
            <a:off x="785786" y="1143353"/>
            <a:ext cx="6974857" cy="4357718"/>
            <a:chOff x="1155" y="9266"/>
            <a:chExt cx="4910" cy="2514"/>
          </a:xfrm>
        </p:grpSpPr>
        <p:sp>
          <p:nvSpPr>
            <p:cNvPr id="34838" name="AutoShape 22"/>
            <p:cNvSpPr>
              <a:spLocks noChangeAspect="1" noChangeArrowheads="1" noTextEdit="1"/>
            </p:cNvSpPr>
            <p:nvPr/>
          </p:nvSpPr>
          <p:spPr bwMode="auto">
            <a:xfrm>
              <a:off x="1155" y="9266"/>
              <a:ext cx="4694" cy="251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37" name="Text Box 21"/>
            <p:cNvSpPr txBox="1">
              <a:spLocks noChangeArrowheads="1"/>
            </p:cNvSpPr>
            <p:nvPr/>
          </p:nvSpPr>
          <p:spPr bwMode="auto">
            <a:xfrm>
              <a:off x="1256" y="10461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6" name="Text Box 20"/>
            <p:cNvSpPr txBox="1">
              <a:spLocks noChangeArrowheads="1"/>
            </p:cNvSpPr>
            <p:nvPr/>
          </p:nvSpPr>
          <p:spPr bwMode="auto">
            <a:xfrm>
              <a:off x="1507" y="9431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2" name="Arc 16"/>
            <p:cNvSpPr>
              <a:spLocks/>
            </p:cNvSpPr>
            <p:nvPr/>
          </p:nvSpPr>
          <p:spPr bwMode="auto">
            <a:xfrm rot="10800000">
              <a:off x="2641" y="9779"/>
              <a:ext cx="142" cy="328"/>
            </a:xfrm>
            <a:custGeom>
              <a:avLst/>
              <a:gdLst>
                <a:gd name="G0" fmla="+- 0 0 0"/>
                <a:gd name="G1" fmla="+- 21449 0 0"/>
                <a:gd name="G2" fmla="+- 21600 0 0"/>
                <a:gd name="T0" fmla="*/ 2550 w 21600"/>
                <a:gd name="T1" fmla="*/ 0 h 25015"/>
                <a:gd name="T2" fmla="*/ 21304 w 21600"/>
                <a:gd name="T3" fmla="*/ 25015 h 25015"/>
                <a:gd name="T4" fmla="*/ 0 w 21600"/>
                <a:gd name="T5" fmla="*/ 21449 h 25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015" fill="none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</a:path>
                <a:path w="21600" h="25015" stroke="0" extrusionOk="0">
                  <a:moveTo>
                    <a:pt x="2549" y="0"/>
                  </a:moveTo>
                  <a:cubicBezTo>
                    <a:pt x="13416" y="1291"/>
                    <a:pt x="21600" y="10506"/>
                    <a:pt x="21600" y="21449"/>
                  </a:cubicBezTo>
                  <a:cubicBezTo>
                    <a:pt x="21600" y="22643"/>
                    <a:pt x="21500" y="23836"/>
                    <a:pt x="21303" y="25014"/>
                  </a:cubicBezTo>
                  <a:lnTo>
                    <a:pt x="0" y="21449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31" name="Freeform 15"/>
            <p:cNvSpPr>
              <a:spLocks/>
            </p:cNvSpPr>
            <p:nvPr/>
          </p:nvSpPr>
          <p:spPr bwMode="auto">
            <a:xfrm>
              <a:off x="2350" y="9773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828EE"/>
                </a:gs>
                <a:gs pos="100000">
                  <a:srgbClr val="F828EE">
                    <a:gamma/>
                    <a:tint val="20000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30" name="Freeform 14"/>
            <p:cNvSpPr>
              <a:spLocks/>
            </p:cNvSpPr>
            <p:nvPr/>
          </p:nvSpPr>
          <p:spPr bwMode="auto">
            <a:xfrm rot="4530611">
              <a:off x="2279" y="10831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2254" y="9718"/>
              <a:ext cx="736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68</a:t>
              </a:r>
              <a:r>
                <a:rPr kumimoji="0" lang="uk-UA" sz="32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8" name="Freeform 12"/>
            <p:cNvSpPr>
              <a:spLocks/>
            </p:cNvSpPr>
            <p:nvPr/>
          </p:nvSpPr>
          <p:spPr bwMode="auto">
            <a:xfrm rot="7209203">
              <a:off x="1917" y="10990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6" name="Freeform 10"/>
            <p:cNvSpPr>
              <a:spLocks/>
            </p:cNvSpPr>
            <p:nvPr/>
          </p:nvSpPr>
          <p:spPr bwMode="auto">
            <a:xfrm>
              <a:off x="3599" y="9743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5" name="Freeform 9"/>
            <p:cNvSpPr>
              <a:spLocks/>
            </p:cNvSpPr>
            <p:nvPr/>
          </p:nvSpPr>
          <p:spPr bwMode="auto">
            <a:xfrm rot="-2843156">
              <a:off x="3865" y="9856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4" name="Freeform 8"/>
            <p:cNvSpPr>
              <a:spLocks/>
            </p:cNvSpPr>
            <p:nvPr/>
          </p:nvSpPr>
          <p:spPr bwMode="auto">
            <a:xfrm rot="-4548090">
              <a:off x="4086" y="9840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00B0F0">
                    <a:gamma/>
                    <a:tint val="20000"/>
                    <a:invGamma/>
                  </a:srgbClr>
                </a:gs>
                <a:gs pos="100000">
                  <a:srgbClr val="00B0F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3" name="Freeform 7"/>
            <p:cNvSpPr>
              <a:spLocks/>
            </p:cNvSpPr>
            <p:nvPr/>
          </p:nvSpPr>
          <p:spPr bwMode="auto">
            <a:xfrm rot="2988065">
              <a:off x="4582" y="10450"/>
              <a:ext cx="529" cy="449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3613" y="9779"/>
              <a:ext cx="827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134</a:t>
              </a:r>
              <a:r>
                <a:rPr kumimoji="0" lang="uk-UA" sz="32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1" name="Text Box 5"/>
            <p:cNvSpPr txBox="1">
              <a:spLocks noChangeArrowheads="1"/>
            </p:cNvSpPr>
            <p:nvPr/>
          </p:nvSpPr>
          <p:spPr bwMode="auto">
            <a:xfrm>
              <a:off x="4726" y="10420"/>
              <a:ext cx="827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0" name="Freeform 4"/>
            <p:cNvSpPr>
              <a:spLocks/>
            </p:cNvSpPr>
            <p:nvPr/>
          </p:nvSpPr>
          <p:spPr bwMode="auto">
            <a:xfrm rot="2844915">
              <a:off x="2426" y="10646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19" name="Text Box 3"/>
            <p:cNvSpPr txBox="1">
              <a:spLocks noChangeArrowheads="1"/>
            </p:cNvSpPr>
            <p:nvPr/>
          </p:nvSpPr>
          <p:spPr bwMode="auto">
            <a:xfrm>
              <a:off x="2211" y="10832"/>
              <a:ext cx="827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112</a:t>
              </a:r>
              <a:r>
                <a:rPr kumimoji="0" lang="uk-UA" sz="32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18" name="Text Box 2"/>
            <p:cNvSpPr txBox="1">
              <a:spLocks noChangeArrowheads="1"/>
            </p:cNvSpPr>
            <p:nvPr/>
          </p:nvSpPr>
          <p:spPr bwMode="auto">
            <a:xfrm>
              <a:off x="5329" y="11038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k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5" name="AutoShape 19"/>
            <p:cNvSpPr>
              <a:spLocks noChangeShapeType="1"/>
            </p:cNvSpPr>
            <p:nvPr/>
          </p:nvSpPr>
          <p:spPr bwMode="auto">
            <a:xfrm flipV="1">
              <a:off x="1490" y="9718"/>
              <a:ext cx="3982" cy="6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34" name="AutoShape 18"/>
            <p:cNvSpPr>
              <a:spLocks noChangeShapeType="1"/>
            </p:cNvSpPr>
            <p:nvPr/>
          </p:nvSpPr>
          <p:spPr bwMode="auto">
            <a:xfrm>
              <a:off x="1287" y="10761"/>
              <a:ext cx="4442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33" name="AutoShape 17"/>
            <p:cNvSpPr>
              <a:spLocks noChangeShapeType="1"/>
            </p:cNvSpPr>
            <p:nvPr/>
          </p:nvSpPr>
          <p:spPr bwMode="auto">
            <a:xfrm flipH="1">
              <a:off x="1894" y="9441"/>
              <a:ext cx="1274" cy="207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7" name="AutoShape 11"/>
            <p:cNvSpPr>
              <a:spLocks noChangeShapeType="1"/>
            </p:cNvSpPr>
            <p:nvPr/>
          </p:nvSpPr>
          <p:spPr bwMode="auto">
            <a:xfrm>
              <a:off x="3899" y="9449"/>
              <a:ext cx="1933" cy="187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500166" y="4500570"/>
            <a:ext cx="1045518" cy="840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46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44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Геометричне лото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4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714348" y="714356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            6.       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5841" name="Group 1"/>
          <p:cNvGrpSpPr>
            <a:grpSpLocks noChangeAspect="1"/>
          </p:cNvGrpSpPr>
          <p:nvPr/>
        </p:nvGrpSpPr>
        <p:grpSpPr bwMode="auto">
          <a:xfrm>
            <a:off x="928661" y="1214422"/>
            <a:ext cx="7703567" cy="4643470"/>
            <a:chOff x="1155" y="9057"/>
            <a:chExt cx="4694" cy="2831"/>
          </a:xfrm>
        </p:grpSpPr>
        <p:sp>
          <p:nvSpPr>
            <p:cNvPr id="35858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155" y="9057"/>
              <a:ext cx="4694" cy="28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1768" y="11148"/>
              <a:ext cx="736" cy="4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333" y="10415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1507" y="9449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auto">
            <a:xfrm rot="3018051">
              <a:off x="2413" y="10659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auto">
            <a:xfrm rot="7493445">
              <a:off x="1981" y="11000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8" name="AutoShape 8"/>
            <p:cNvSpPr>
              <a:spLocks noChangeArrowheads="1"/>
            </p:cNvSpPr>
            <p:nvPr/>
          </p:nvSpPr>
          <p:spPr bwMode="auto">
            <a:xfrm>
              <a:off x="4675" y="10618"/>
              <a:ext cx="146" cy="143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7" name="AutoShape 7"/>
            <p:cNvSpPr>
              <a:spLocks noChangeArrowheads="1"/>
            </p:cNvSpPr>
            <p:nvPr/>
          </p:nvSpPr>
          <p:spPr bwMode="auto">
            <a:xfrm>
              <a:off x="4668" y="9740"/>
              <a:ext cx="146" cy="143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6" name="Freeform 6"/>
            <p:cNvSpPr>
              <a:spLocks/>
            </p:cNvSpPr>
            <p:nvPr/>
          </p:nvSpPr>
          <p:spPr bwMode="auto">
            <a:xfrm rot="10800000">
              <a:off x="3019" y="9199"/>
              <a:ext cx="610" cy="54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0" y="341"/>
                </a:cxn>
                <a:cxn ang="0">
                  <a:pos x="110" y="361"/>
                </a:cxn>
                <a:cxn ang="0">
                  <a:pos x="130" y="461"/>
                </a:cxn>
                <a:cxn ang="0">
                  <a:pos x="250" y="501"/>
                </a:cxn>
                <a:cxn ang="0">
                  <a:pos x="290" y="541"/>
                </a:cxn>
                <a:cxn ang="0">
                  <a:pos x="610" y="0"/>
                </a:cxn>
                <a:cxn ang="0">
                  <a:pos x="144" y="0"/>
                </a:cxn>
              </a:cxnLst>
              <a:rect l="0" t="0" r="r" b="b"/>
              <a:pathLst>
                <a:path w="610" h="541">
                  <a:moveTo>
                    <a:pt x="10" y="21"/>
                  </a:moveTo>
                  <a:cubicBezTo>
                    <a:pt x="17" y="128"/>
                    <a:pt x="0" y="238"/>
                    <a:pt x="30" y="341"/>
                  </a:cubicBezTo>
                  <a:cubicBezTo>
                    <a:pt x="38" y="367"/>
                    <a:pt x="92" y="340"/>
                    <a:pt x="110" y="361"/>
                  </a:cubicBezTo>
                  <a:cubicBezTo>
                    <a:pt x="132" y="387"/>
                    <a:pt x="106" y="437"/>
                    <a:pt x="130" y="461"/>
                  </a:cubicBezTo>
                  <a:cubicBezTo>
                    <a:pt x="160" y="491"/>
                    <a:pt x="220" y="471"/>
                    <a:pt x="250" y="501"/>
                  </a:cubicBezTo>
                  <a:cubicBezTo>
                    <a:pt x="263" y="514"/>
                    <a:pt x="277" y="528"/>
                    <a:pt x="290" y="541"/>
                  </a:cubicBezTo>
                  <a:lnTo>
                    <a:pt x="610" y="0"/>
                  </a:lnTo>
                  <a:lnTo>
                    <a:pt x="144" y="0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5" name="Freeform 5"/>
            <p:cNvSpPr>
              <a:spLocks/>
            </p:cNvSpPr>
            <p:nvPr/>
          </p:nvSpPr>
          <p:spPr bwMode="auto">
            <a:xfrm rot="6190841">
              <a:off x="2207" y="10946"/>
              <a:ext cx="826" cy="536"/>
            </a:xfrm>
            <a:custGeom>
              <a:avLst/>
              <a:gdLst/>
              <a:ahLst/>
              <a:cxnLst>
                <a:cxn ang="0">
                  <a:pos x="316" y="11"/>
                </a:cxn>
                <a:cxn ang="0">
                  <a:pos x="436" y="31"/>
                </a:cxn>
                <a:cxn ang="0">
                  <a:pos x="456" y="171"/>
                </a:cxn>
                <a:cxn ang="0">
                  <a:pos x="516" y="211"/>
                </a:cxn>
                <a:cxn ang="0">
                  <a:pos x="536" y="271"/>
                </a:cxn>
                <a:cxn ang="0">
                  <a:pos x="576" y="331"/>
                </a:cxn>
                <a:cxn ang="0">
                  <a:pos x="596" y="431"/>
                </a:cxn>
                <a:cxn ang="0">
                  <a:pos x="596" y="411"/>
                </a:cxn>
                <a:cxn ang="0">
                  <a:pos x="190" y="446"/>
                </a:cxn>
                <a:cxn ang="0">
                  <a:pos x="0" y="446"/>
                </a:cxn>
                <a:cxn ang="0">
                  <a:pos x="316" y="11"/>
                </a:cxn>
              </a:cxnLst>
              <a:rect l="0" t="0" r="r" b="b"/>
              <a:pathLst>
                <a:path w="598" h="446">
                  <a:moveTo>
                    <a:pt x="316" y="11"/>
                  </a:moveTo>
                  <a:cubicBezTo>
                    <a:pt x="356" y="18"/>
                    <a:pt x="409" y="0"/>
                    <a:pt x="436" y="31"/>
                  </a:cubicBezTo>
                  <a:cubicBezTo>
                    <a:pt x="467" y="66"/>
                    <a:pt x="437" y="128"/>
                    <a:pt x="456" y="171"/>
                  </a:cubicBezTo>
                  <a:cubicBezTo>
                    <a:pt x="466" y="193"/>
                    <a:pt x="496" y="198"/>
                    <a:pt x="516" y="211"/>
                  </a:cubicBezTo>
                  <a:cubicBezTo>
                    <a:pt x="523" y="231"/>
                    <a:pt x="527" y="252"/>
                    <a:pt x="536" y="271"/>
                  </a:cubicBezTo>
                  <a:cubicBezTo>
                    <a:pt x="547" y="292"/>
                    <a:pt x="568" y="308"/>
                    <a:pt x="576" y="331"/>
                  </a:cubicBezTo>
                  <a:cubicBezTo>
                    <a:pt x="588" y="363"/>
                    <a:pt x="588" y="398"/>
                    <a:pt x="596" y="431"/>
                  </a:cubicBezTo>
                  <a:cubicBezTo>
                    <a:pt x="598" y="437"/>
                    <a:pt x="596" y="418"/>
                    <a:pt x="596" y="411"/>
                  </a:cubicBezTo>
                  <a:lnTo>
                    <a:pt x="190" y="446"/>
                  </a:lnTo>
                  <a:lnTo>
                    <a:pt x="0" y="446"/>
                  </a:lnTo>
                  <a:lnTo>
                    <a:pt x="316" y="11"/>
                  </a:ln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2000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4" name="Text Box 4"/>
            <p:cNvSpPr txBox="1">
              <a:spLocks noChangeArrowheads="1"/>
            </p:cNvSpPr>
            <p:nvPr/>
          </p:nvSpPr>
          <p:spPr bwMode="auto">
            <a:xfrm>
              <a:off x="2243" y="10937"/>
              <a:ext cx="827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109</a:t>
              </a:r>
              <a:r>
                <a:rPr kumimoji="0" lang="uk-UA" sz="32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uk-UA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43" name="Text Box 3"/>
            <p:cNvSpPr txBox="1">
              <a:spLocks noChangeArrowheads="1"/>
            </p:cNvSpPr>
            <p:nvPr/>
          </p:nvSpPr>
          <p:spPr bwMode="auto">
            <a:xfrm>
              <a:off x="3218" y="9370"/>
              <a:ext cx="853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42" name="Text Box 2"/>
            <p:cNvSpPr txBox="1">
              <a:spLocks noChangeArrowheads="1"/>
            </p:cNvSpPr>
            <p:nvPr/>
          </p:nvSpPr>
          <p:spPr bwMode="auto">
            <a:xfrm>
              <a:off x="4594" y="10946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k</a:t>
              </a:r>
              <a:endPara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854" name="AutoShape 14"/>
            <p:cNvSpPr>
              <a:spLocks noChangeShapeType="1"/>
            </p:cNvSpPr>
            <p:nvPr/>
          </p:nvSpPr>
          <p:spPr bwMode="auto">
            <a:xfrm flipV="1">
              <a:off x="1490" y="9718"/>
              <a:ext cx="3982" cy="6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53" name="AutoShape 13"/>
            <p:cNvSpPr>
              <a:spLocks noChangeShapeType="1"/>
            </p:cNvSpPr>
            <p:nvPr/>
          </p:nvSpPr>
          <p:spPr bwMode="auto">
            <a:xfrm>
              <a:off x="1287" y="10761"/>
              <a:ext cx="4442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52" name="AutoShape 12"/>
            <p:cNvSpPr>
              <a:spLocks noChangeShapeType="1"/>
            </p:cNvSpPr>
            <p:nvPr/>
          </p:nvSpPr>
          <p:spPr bwMode="auto">
            <a:xfrm flipH="1">
              <a:off x="1891" y="9191"/>
              <a:ext cx="1444" cy="23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49" name="AutoShape 9"/>
            <p:cNvSpPr>
              <a:spLocks noChangeShapeType="1"/>
            </p:cNvSpPr>
            <p:nvPr/>
          </p:nvSpPr>
          <p:spPr bwMode="auto">
            <a:xfrm>
              <a:off x="4821" y="9441"/>
              <a:ext cx="1" cy="18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00364" y="542926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Відповідь:    71</a:t>
            </a:r>
            <a:r>
              <a:rPr lang="uk-UA" sz="3600" b="1" baseline="30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endParaRPr lang="ru-RU" sz="3600" b="1" baseline="30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/>
        </p:nvSpPr>
        <p:spPr bwMode="auto">
          <a:xfrm rot="10800000">
            <a:off x="3714744" y="2601430"/>
            <a:ext cx="1094145" cy="970445"/>
          </a:xfrm>
          <a:custGeom>
            <a:avLst/>
            <a:gdLst/>
            <a:ahLst/>
            <a:cxnLst>
              <a:cxn ang="0">
                <a:pos x="10" y="21"/>
              </a:cxn>
              <a:cxn ang="0">
                <a:pos x="30" y="341"/>
              </a:cxn>
              <a:cxn ang="0">
                <a:pos x="110" y="361"/>
              </a:cxn>
              <a:cxn ang="0">
                <a:pos x="130" y="461"/>
              </a:cxn>
              <a:cxn ang="0">
                <a:pos x="250" y="501"/>
              </a:cxn>
              <a:cxn ang="0">
                <a:pos x="290" y="541"/>
              </a:cxn>
              <a:cxn ang="0">
                <a:pos x="610" y="0"/>
              </a:cxn>
              <a:cxn ang="0">
                <a:pos x="144" y="0"/>
              </a:cxn>
            </a:cxnLst>
            <a:rect l="0" t="0" r="r" b="b"/>
            <a:pathLst>
              <a:path w="610" h="541">
                <a:moveTo>
                  <a:pt x="10" y="21"/>
                </a:moveTo>
                <a:cubicBezTo>
                  <a:pt x="17" y="128"/>
                  <a:pt x="0" y="238"/>
                  <a:pt x="30" y="341"/>
                </a:cubicBezTo>
                <a:cubicBezTo>
                  <a:pt x="38" y="367"/>
                  <a:pt x="92" y="340"/>
                  <a:pt x="110" y="361"/>
                </a:cubicBezTo>
                <a:cubicBezTo>
                  <a:pt x="132" y="387"/>
                  <a:pt x="106" y="437"/>
                  <a:pt x="130" y="461"/>
                </a:cubicBezTo>
                <a:cubicBezTo>
                  <a:pt x="160" y="491"/>
                  <a:pt x="220" y="471"/>
                  <a:pt x="250" y="501"/>
                </a:cubicBezTo>
                <a:cubicBezTo>
                  <a:pt x="263" y="514"/>
                  <a:pt x="277" y="528"/>
                  <a:pt x="290" y="541"/>
                </a:cubicBezTo>
                <a:lnTo>
                  <a:pt x="610" y="0"/>
                </a:lnTo>
                <a:lnTo>
                  <a:pt x="144" y="0"/>
                </a:lnTo>
              </a:path>
            </a:pathLst>
          </a:custGeom>
          <a:gradFill rotWithShape="0">
            <a:gsLst>
              <a:gs pos="0">
                <a:srgbClr val="F828EE"/>
              </a:gs>
              <a:gs pos="100000">
                <a:srgbClr val="F828EE">
                  <a:gamma/>
                  <a:tint val="2000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2549161" y="3601563"/>
            <a:ext cx="1094145" cy="970445"/>
          </a:xfrm>
          <a:custGeom>
            <a:avLst/>
            <a:gdLst/>
            <a:ahLst/>
            <a:cxnLst>
              <a:cxn ang="0">
                <a:pos x="10" y="21"/>
              </a:cxn>
              <a:cxn ang="0">
                <a:pos x="30" y="341"/>
              </a:cxn>
              <a:cxn ang="0">
                <a:pos x="110" y="361"/>
              </a:cxn>
              <a:cxn ang="0">
                <a:pos x="130" y="461"/>
              </a:cxn>
              <a:cxn ang="0">
                <a:pos x="250" y="501"/>
              </a:cxn>
              <a:cxn ang="0">
                <a:pos x="290" y="541"/>
              </a:cxn>
              <a:cxn ang="0">
                <a:pos x="610" y="0"/>
              </a:cxn>
              <a:cxn ang="0">
                <a:pos x="144" y="0"/>
              </a:cxn>
            </a:cxnLst>
            <a:rect l="0" t="0" r="r" b="b"/>
            <a:pathLst>
              <a:path w="610" h="541">
                <a:moveTo>
                  <a:pt x="10" y="21"/>
                </a:moveTo>
                <a:cubicBezTo>
                  <a:pt x="17" y="128"/>
                  <a:pt x="0" y="238"/>
                  <a:pt x="30" y="341"/>
                </a:cubicBezTo>
                <a:cubicBezTo>
                  <a:pt x="38" y="367"/>
                  <a:pt x="92" y="340"/>
                  <a:pt x="110" y="361"/>
                </a:cubicBezTo>
                <a:cubicBezTo>
                  <a:pt x="132" y="387"/>
                  <a:pt x="106" y="437"/>
                  <a:pt x="130" y="461"/>
                </a:cubicBezTo>
                <a:cubicBezTo>
                  <a:pt x="160" y="491"/>
                  <a:pt x="220" y="471"/>
                  <a:pt x="250" y="501"/>
                </a:cubicBezTo>
                <a:cubicBezTo>
                  <a:pt x="263" y="514"/>
                  <a:pt x="277" y="528"/>
                  <a:pt x="290" y="541"/>
                </a:cubicBezTo>
                <a:lnTo>
                  <a:pt x="610" y="0"/>
                </a:lnTo>
                <a:lnTo>
                  <a:pt x="144" y="0"/>
                </a:lnTo>
              </a:path>
            </a:pathLst>
          </a:custGeom>
          <a:gradFill rotWithShape="0">
            <a:gsLst>
              <a:gs pos="0">
                <a:srgbClr val="F828EE"/>
              </a:gs>
              <a:gs pos="100000">
                <a:srgbClr val="F828EE">
                  <a:gamma/>
                  <a:tint val="2000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Розв'яжіть задачу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57224" y="785794"/>
            <a:ext cx="728667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Сума двох із восьми кутів, що утворилися при перетині двох паралельних прямих січною,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дорівнє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72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Знайдіть кожний із восьми кутів.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857620" y="300037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86116" y="300037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571868" y="3571876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28926" y="3571876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000364" y="4434020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428860" y="4434020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786050" y="492919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143108" y="4934086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5143504" y="2357430"/>
            <a:ext cx="350049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1+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=92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24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=92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:2=46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4=46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4=46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-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=134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6=7=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134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</p:txBody>
      </p:sp>
      <p:grpSp>
        <p:nvGrpSpPr>
          <p:cNvPr id="8" name="Group 1"/>
          <p:cNvGrpSpPr>
            <a:grpSpLocks noChangeAspect="1"/>
          </p:cNvGrpSpPr>
          <p:nvPr/>
        </p:nvGrpSpPr>
        <p:grpSpPr bwMode="auto">
          <a:xfrm>
            <a:off x="490511" y="2429539"/>
            <a:ext cx="5938877" cy="3928419"/>
            <a:chOff x="1115" y="9307"/>
            <a:chExt cx="3311" cy="2190"/>
          </a:xfrm>
        </p:grpSpPr>
        <p:sp>
          <p:nvSpPr>
            <p:cNvPr id="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1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2131" y="11012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8"/>
            <p:cNvSpPr>
              <a:spLocks noChangeShapeType="1"/>
            </p:cNvSpPr>
            <p:nvPr/>
          </p:nvSpPr>
          <p:spPr bwMode="auto">
            <a:xfrm flipH="1">
              <a:off x="2151" y="9307"/>
              <a:ext cx="1115" cy="187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3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1571612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 animBg="1"/>
      <p:bldP spid="204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Розв'яжіть задачу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785794"/>
            <a:ext cx="75009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двох паралельних прямих січною, якщо градусні міри внутрішніх односторонніх кутів відносяться як 4:2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AutoShape 14"/>
          <p:cNvSpPr>
            <a:spLocks noChangeAspect="1" noChangeArrowheads="1" noTextEdit="1"/>
          </p:cNvSpPr>
          <p:nvPr/>
        </p:nvSpPr>
        <p:spPr bwMode="auto">
          <a:xfrm>
            <a:off x="-1000164" y="4357694"/>
            <a:ext cx="6929486" cy="442252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-1643106" y="2357359"/>
            <a:ext cx="6928989" cy="4500641"/>
            <a:chOff x="-80" y="9307"/>
            <a:chExt cx="3863" cy="2509"/>
          </a:xfrm>
        </p:grpSpPr>
        <p:sp>
          <p:nvSpPr>
            <p:cNvPr id="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-80" y="9703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2131" y="11012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8"/>
            <p:cNvSpPr>
              <a:spLocks noChangeShapeType="1"/>
            </p:cNvSpPr>
            <p:nvPr/>
          </p:nvSpPr>
          <p:spPr bwMode="auto">
            <a:xfrm flipH="1">
              <a:off x="2151" y="9307"/>
              <a:ext cx="1115" cy="187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929058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357554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43306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000364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071802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857488" y="4857760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214546" y="486264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5143504" y="2357430"/>
            <a:ext cx="350049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2х, 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=4х</a:t>
            </a: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6+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=180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 + 4х =180,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6х=180,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х=180:6,</a:t>
            </a:r>
            <a:endParaRPr kumimoji="0" lang="uk-UA" sz="24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х=30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24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=2∙30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=60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=4∙30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=120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8=60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3=2=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120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</p:txBody>
      </p:sp>
      <p:pic>
        <p:nvPicPr>
          <p:cNvPr id="33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257174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/>
        </p:nvSpPr>
        <p:spPr bwMode="auto">
          <a:xfrm rot="10800000">
            <a:off x="3714744" y="2529992"/>
            <a:ext cx="1094145" cy="970445"/>
          </a:xfrm>
          <a:custGeom>
            <a:avLst/>
            <a:gdLst/>
            <a:ahLst/>
            <a:cxnLst>
              <a:cxn ang="0">
                <a:pos x="10" y="21"/>
              </a:cxn>
              <a:cxn ang="0">
                <a:pos x="30" y="341"/>
              </a:cxn>
              <a:cxn ang="0">
                <a:pos x="110" y="361"/>
              </a:cxn>
              <a:cxn ang="0">
                <a:pos x="130" y="461"/>
              </a:cxn>
              <a:cxn ang="0">
                <a:pos x="250" y="501"/>
              </a:cxn>
              <a:cxn ang="0">
                <a:pos x="290" y="541"/>
              </a:cxn>
              <a:cxn ang="0">
                <a:pos x="610" y="0"/>
              </a:cxn>
              <a:cxn ang="0">
                <a:pos x="144" y="0"/>
              </a:cxn>
            </a:cxnLst>
            <a:rect l="0" t="0" r="r" b="b"/>
            <a:pathLst>
              <a:path w="610" h="541">
                <a:moveTo>
                  <a:pt x="10" y="21"/>
                </a:moveTo>
                <a:cubicBezTo>
                  <a:pt x="17" y="128"/>
                  <a:pt x="0" y="238"/>
                  <a:pt x="30" y="341"/>
                </a:cubicBezTo>
                <a:cubicBezTo>
                  <a:pt x="38" y="367"/>
                  <a:pt x="92" y="340"/>
                  <a:pt x="110" y="361"/>
                </a:cubicBezTo>
                <a:cubicBezTo>
                  <a:pt x="132" y="387"/>
                  <a:pt x="106" y="437"/>
                  <a:pt x="130" y="461"/>
                </a:cubicBezTo>
                <a:cubicBezTo>
                  <a:pt x="160" y="491"/>
                  <a:pt x="220" y="471"/>
                  <a:pt x="250" y="501"/>
                </a:cubicBezTo>
                <a:cubicBezTo>
                  <a:pt x="263" y="514"/>
                  <a:pt x="277" y="528"/>
                  <a:pt x="290" y="541"/>
                </a:cubicBezTo>
                <a:lnTo>
                  <a:pt x="610" y="0"/>
                </a:lnTo>
                <a:lnTo>
                  <a:pt x="144" y="0"/>
                </a:lnTo>
              </a:path>
            </a:pathLst>
          </a:custGeom>
          <a:gradFill rotWithShape="0">
            <a:gsLst>
              <a:gs pos="0">
                <a:srgbClr val="F828EE"/>
              </a:gs>
              <a:gs pos="100000">
                <a:srgbClr val="F828EE">
                  <a:gamma/>
                  <a:tint val="2000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2687782" y="2488098"/>
            <a:ext cx="1565563" cy="1072520"/>
          </a:xfrm>
          <a:custGeom>
            <a:avLst/>
            <a:gdLst>
              <a:gd name="connsiteX0" fmla="*/ 1468582 w 1565563"/>
              <a:gd name="connsiteY0" fmla="*/ 199684 h 1072520"/>
              <a:gd name="connsiteX1" fmla="*/ 983673 w 1565563"/>
              <a:gd name="connsiteY1" fmla="*/ 1003247 h 1072520"/>
              <a:gd name="connsiteX2" fmla="*/ 0 w 1565563"/>
              <a:gd name="connsiteY2" fmla="*/ 1072520 h 1072520"/>
              <a:gd name="connsiteX3" fmla="*/ 41563 w 1565563"/>
              <a:gd name="connsiteY3" fmla="*/ 933975 h 1072520"/>
              <a:gd name="connsiteX4" fmla="*/ 124691 w 1565563"/>
              <a:gd name="connsiteY4" fmla="*/ 878557 h 1072520"/>
              <a:gd name="connsiteX5" fmla="*/ 207818 w 1565563"/>
              <a:gd name="connsiteY5" fmla="*/ 836993 h 1072520"/>
              <a:gd name="connsiteX6" fmla="*/ 387927 w 1565563"/>
              <a:gd name="connsiteY6" fmla="*/ 823138 h 1072520"/>
              <a:gd name="connsiteX7" fmla="*/ 415636 w 1565563"/>
              <a:gd name="connsiteY7" fmla="*/ 712302 h 1072520"/>
              <a:gd name="connsiteX8" fmla="*/ 429491 w 1565563"/>
              <a:gd name="connsiteY8" fmla="*/ 670738 h 1072520"/>
              <a:gd name="connsiteX9" fmla="*/ 540327 w 1565563"/>
              <a:gd name="connsiteY9" fmla="*/ 573757 h 1072520"/>
              <a:gd name="connsiteX10" fmla="*/ 623454 w 1565563"/>
              <a:gd name="connsiteY10" fmla="*/ 518338 h 1072520"/>
              <a:gd name="connsiteX11" fmla="*/ 665018 w 1565563"/>
              <a:gd name="connsiteY11" fmla="*/ 504484 h 1072520"/>
              <a:gd name="connsiteX12" fmla="*/ 706582 w 1565563"/>
              <a:gd name="connsiteY12" fmla="*/ 476775 h 1072520"/>
              <a:gd name="connsiteX13" fmla="*/ 775854 w 1565563"/>
              <a:gd name="connsiteY13" fmla="*/ 379793 h 1072520"/>
              <a:gd name="connsiteX14" fmla="*/ 928254 w 1565563"/>
              <a:gd name="connsiteY14" fmla="*/ 338229 h 1072520"/>
              <a:gd name="connsiteX15" fmla="*/ 997527 w 1565563"/>
              <a:gd name="connsiteY15" fmla="*/ 213538 h 1072520"/>
              <a:gd name="connsiteX16" fmla="*/ 1025236 w 1565563"/>
              <a:gd name="connsiteY16" fmla="*/ 171975 h 1072520"/>
              <a:gd name="connsiteX17" fmla="*/ 1080654 w 1565563"/>
              <a:gd name="connsiteY17" fmla="*/ 130411 h 1072520"/>
              <a:gd name="connsiteX18" fmla="*/ 1177636 w 1565563"/>
              <a:gd name="connsiteY18" fmla="*/ 144266 h 1072520"/>
              <a:gd name="connsiteX19" fmla="*/ 1219200 w 1565563"/>
              <a:gd name="connsiteY19" fmla="*/ 158120 h 1072520"/>
              <a:gd name="connsiteX20" fmla="*/ 1274618 w 1565563"/>
              <a:gd name="connsiteY20" fmla="*/ 130411 h 1072520"/>
              <a:gd name="connsiteX21" fmla="*/ 1316182 w 1565563"/>
              <a:gd name="connsiteY21" fmla="*/ 116557 h 1072520"/>
              <a:gd name="connsiteX22" fmla="*/ 1343891 w 1565563"/>
              <a:gd name="connsiteY22" fmla="*/ 88847 h 1072520"/>
              <a:gd name="connsiteX23" fmla="*/ 1468582 w 1565563"/>
              <a:gd name="connsiteY23" fmla="*/ 47284 h 1072520"/>
              <a:gd name="connsiteX24" fmla="*/ 1565563 w 1565563"/>
              <a:gd name="connsiteY24" fmla="*/ 74993 h 1072520"/>
              <a:gd name="connsiteX25" fmla="*/ 1565563 w 1565563"/>
              <a:gd name="connsiteY25" fmla="*/ 74993 h 1072520"/>
              <a:gd name="connsiteX26" fmla="*/ 1551709 w 1565563"/>
              <a:gd name="connsiteY26" fmla="*/ 74993 h 107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65563" h="1072520">
                <a:moveTo>
                  <a:pt x="1468582" y="199684"/>
                </a:moveTo>
                <a:lnTo>
                  <a:pt x="983673" y="1003247"/>
                </a:lnTo>
                <a:lnTo>
                  <a:pt x="0" y="1072520"/>
                </a:lnTo>
                <a:cubicBezTo>
                  <a:pt x="5546" y="1050336"/>
                  <a:pt x="31443" y="940722"/>
                  <a:pt x="41563" y="933975"/>
                </a:cubicBezTo>
                <a:lnTo>
                  <a:pt x="124691" y="878557"/>
                </a:lnTo>
                <a:cubicBezTo>
                  <a:pt x="153256" y="859514"/>
                  <a:pt x="172515" y="841406"/>
                  <a:pt x="207818" y="836993"/>
                </a:cubicBezTo>
                <a:cubicBezTo>
                  <a:pt x="267567" y="829524"/>
                  <a:pt x="327891" y="827756"/>
                  <a:pt x="387927" y="823138"/>
                </a:cubicBezTo>
                <a:cubicBezTo>
                  <a:pt x="397163" y="786193"/>
                  <a:pt x="403593" y="748430"/>
                  <a:pt x="415636" y="712302"/>
                </a:cubicBezTo>
                <a:cubicBezTo>
                  <a:pt x="420254" y="698447"/>
                  <a:pt x="422960" y="683800"/>
                  <a:pt x="429491" y="670738"/>
                </a:cubicBezTo>
                <a:cubicBezTo>
                  <a:pt x="458355" y="613011"/>
                  <a:pt x="477982" y="615321"/>
                  <a:pt x="540327" y="573757"/>
                </a:cubicBezTo>
                <a:lnTo>
                  <a:pt x="623454" y="518338"/>
                </a:lnTo>
                <a:lnTo>
                  <a:pt x="665018" y="504484"/>
                </a:lnTo>
                <a:cubicBezTo>
                  <a:pt x="678873" y="495248"/>
                  <a:pt x="697757" y="490895"/>
                  <a:pt x="706582" y="476775"/>
                </a:cubicBezTo>
                <a:cubicBezTo>
                  <a:pt x="774639" y="367883"/>
                  <a:pt x="688717" y="408838"/>
                  <a:pt x="775854" y="379793"/>
                </a:cubicBezTo>
                <a:cubicBezTo>
                  <a:pt x="826618" y="303646"/>
                  <a:pt x="786912" y="338229"/>
                  <a:pt x="928254" y="338229"/>
                </a:cubicBezTo>
                <a:cubicBezTo>
                  <a:pt x="951345" y="296665"/>
                  <a:pt x="973569" y="254608"/>
                  <a:pt x="997527" y="213538"/>
                </a:cubicBezTo>
                <a:cubicBezTo>
                  <a:pt x="1005917" y="199155"/>
                  <a:pt x="1013462" y="183749"/>
                  <a:pt x="1025236" y="171975"/>
                </a:cubicBezTo>
                <a:cubicBezTo>
                  <a:pt x="1041564" y="155647"/>
                  <a:pt x="1062181" y="144266"/>
                  <a:pt x="1080654" y="130411"/>
                </a:cubicBezTo>
                <a:cubicBezTo>
                  <a:pt x="1112981" y="135029"/>
                  <a:pt x="1145615" y="137862"/>
                  <a:pt x="1177636" y="144266"/>
                </a:cubicBezTo>
                <a:cubicBezTo>
                  <a:pt x="1191956" y="147130"/>
                  <a:pt x="1204743" y="160185"/>
                  <a:pt x="1219200" y="158120"/>
                </a:cubicBezTo>
                <a:cubicBezTo>
                  <a:pt x="1239645" y="155199"/>
                  <a:pt x="1255635" y="138547"/>
                  <a:pt x="1274618" y="130411"/>
                </a:cubicBezTo>
                <a:cubicBezTo>
                  <a:pt x="1288041" y="124658"/>
                  <a:pt x="1302327" y="121175"/>
                  <a:pt x="1316182" y="116557"/>
                </a:cubicBezTo>
                <a:cubicBezTo>
                  <a:pt x="1325418" y="107320"/>
                  <a:pt x="1338049" y="100530"/>
                  <a:pt x="1343891" y="88847"/>
                </a:cubicBezTo>
                <a:cubicBezTo>
                  <a:pt x="1388314" y="0"/>
                  <a:pt x="1296734" y="25802"/>
                  <a:pt x="1468582" y="47284"/>
                </a:cubicBezTo>
                <a:cubicBezTo>
                  <a:pt x="1556090" y="76453"/>
                  <a:pt x="1522501" y="74993"/>
                  <a:pt x="1565563" y="74993"/>
                </a:cubicBezTo>
                <a:lnTo>
                  <a:pt x="1565563" y="74993"/>
                </a:lnTo>
                <a:lnTo>
                  <a:pt x="1551709" y="74993"/>
                </a:lnTo>
              </a:path>
            </a:pathLst>
          </a:cu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490511" y="2357430"/>
            <a:ext cx="5938877" cy="3928419"/>
            <a:chOff x="1115" y="9307"/>
            <a:chExt cx="3311" cy="2190"/>
          </a:xfrm>
        </p:grpSpPr>
        <p:sp>
          <p:nvSpPr>
            <p:cNvPr id="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115" y="9307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2131" y="11012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8"/>
            <p:cNvSpPr>
              <a:spLocks noChangeShapeType="1"/>
            </p:cNvSpPr>
            <p:nvPr/>
          </p:nvSpPr>
          <p:spPr bwMode="auto">
            <a:xfrm flipH="1">
              <a:off x="2151" y="9307"/>
              <a:ext cx="1115" cy="187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929058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357554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43306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000364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071802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857488" y="4857760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214546" y="486264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Розв'яжіть задачу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57224" y="785794"/>
            <a:ext cx="728667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Різниця двох із восьми кутів, що утворилися при перетині двох паралельних прямих січною, дорівнює 54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Знайдіть кожний із восьми кутів.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5143504" y="2357430"/>
            <a:ext cx="350049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=54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1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х,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=54+х </a:t>
            </a:r>
            <a:endParaRPr kumimoji="0" lang="uk-UA" sz="24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1+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=180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х+х+54=180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2х=126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х=63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9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1=63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=54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+63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=117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endParaRPr lang="uk-UA" sz="24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8=63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6=7=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117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</p:txBody>
      </p:sp>
      <p:pic>
        <p:nvPicPr>
          <p:cNvPr id="36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2643182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20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Розв'яжіть задачу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714356"/>
            <a:ext cx="771530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двох паралельних прямих січною, якщо градусна міра одного з внутрішніх односторонніх кутів  на 28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менший від другого.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AutoShape 14"/>
          <p:cNvSpPr>
            <a:spLocks noChangeAspect="1" noChangeArrowheads="1" noTextEdit="1"/>
          </p:cNvSpPr>
          <p:nvPr/>
        </p:nvSpPr>
        <p:spPr bwMode="auto">
          <a:xfrm>
            <a:off x="-1000164" y="4357694"/>
            <a:ext cx="6929486" cy="442252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-1643106" y="2714325"/>
            <a:ext cx="6928989" cy="4143675"/>
            <a:chOff x="-80" y="9506"/>
            <a:chExt cx="3863" cy="2310"/>
          </a:xfrm>
        </p:grpSpPr>
        <p:sp>
          <p:nvSpPr>
            <p:cNvPr id="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-80" y="9703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2131" y="11012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8"/>
            <p:cNvSpPr>
              <a:spLocks noChangeShapeType="1"/>
            </p:cNvSpPr>
            <p:nvPr/>
          </p:nvSpPr>
          <p:spPr bwMode="auto">
            <a:xfrm flipH="1">
              <a:off x="2151" y="9506"/>
              <a:ext cx="995" cy="1674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929058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357554" y="2928934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43306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000364" y="350043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071802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4362582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857488" y="4857760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214546" y="4862648"/>
            <a:ext cx="1320149" cy="92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5214942" y="2214554"/>
            <a:ext cx="350049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х, 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 </a:t>
            </a:r>
            <a:r>
              <a:rPr lang="uk-UA" sz="2400" b="1" i="1" dirty="0" err="1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- 28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6+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=180</a:t>
            </a:r>
            <a:r>
              <a:rPr kumimoji="0" lang="uk-UA" sz="24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 + </a:t>
            </a:r>
            <a:r>
              <a:rPr lang="uk-UA" sz="2400" b="1" i="1" dirty="0" err="1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- 28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=180,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2х=208,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х=104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24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=104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=104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-28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=76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8=76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</a:t>
            </a:r>
            <a:endParaRPr lang="uk-UA" sz="24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3=2=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104</a:t>
            </a:r>
            <a:r>
              <a:rPr lang="uk-UA" sz="24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</a:p>
        </p:txBody>
      </p:sp>
      <p:pic>
        <p:nvPicPr>
          <p:cNvPr id="22" name="Picture 11" descr="CRCTR1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362" y="2714620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Гра “ Вірю – не вірю ”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-1643106" y="1000109"/>
            <a:ext cx="9795476" cy="5857892"/>
            <a:chOff x="-80" y="9506"/>
            <a:chExt cx="3863" cy="2310"/>
          </a:xfrm>
        </p:grpSpPr>
        <p:sp>
          <p:nvSpPr>
            <p:cNvPr id="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-80" y="9703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287" y="11027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8"/>
            <p:cNvSpPr>
              <a:spLocks noChangeShapeType="1"/>
            </p:cNvSpPr>
            <p:nvPr/>
          </p:nvSpPr>
          <p:spPr bwMode="auto">
            <a:xfrm flipH="1">
              <a:off x="2151" y="9506"/>
              <a:ext cx="995" cy="1674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1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256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Comic Sans MS" pitchFamily="66" charset="0"/>
              </a:rPr>
              <a:t>Самоперевірка знань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43042" y="1714489"/>
            <a:ext cx="2852758" cy="4000528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0000FF"/>
                </a:solidFill>
              </a:rPr>
              <a:t>І варіант</a:t>
            </a:r>
          </a:p>
          <a:p>
            <a:pPr>
              <a:buNone/>
            </a:pPr>
            <a:endParaRPr lang="uk-UA" dirty="0" smtClean="0"/>
          </a:p>
          <a:p>
            <a:r>
              <a:rPr lang="uk-UA" dirty="0" smtClean="0"/>
              <a:t>1.  Б</a:t>
            </a:r>
          </a:p>
          <a:p>
            <a:r>
              <a:rPr lang="uk-UA" dirty="0" smtClean="0"/>
              <a:t>2.  В</a:t>
            </a:r>
          </a:p>
          <a:p>
            <a:r>
              <a:rPr lang="uk-UA" dirty="0" smtClean="0"/>
              <a:t>3.  Б</a:t>
            </a:r>
          </a:p>
          <a:p>
            <a:r>
              <a:rPr lang="uk-UA" dirty="0" smtClean="0"/>
              <a:t>4.  Г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8926" y="785794"/>
            <a:ext cx="3852890" cy="785818"/>
          </a:xfrm>
        </p:spPr>
        <p:txBody>
          <a:bodyPr/>
          <a:lstStyle/>
          <a:p>
            <a:r>
              <a:rPr lang="uk-UA" dirty="0" smtClean="0">
                <a:solidFill>
                  <a:srgbClr val="00B050"/>
                </a:solidFill>
                <a:latin typeface="Comic Sans MS" pitchFamily="66" charset="0"/>
              </a:rPr>
              <a:t>Відповіді:</a:t>
            </a:r>
            <a:endParaRPr lang="ru-RU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719638" y="1714488"/>
            <a:ext cx="2852758" cy="400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ІІ варіант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 </a:t>
            </a:r>
            <a:r>
              <a:rPr lang="uk-UA" sz="2800" dirty="0" smtClean="0"/>
              <a:t>А</a:t>
            </a:r>
            <a:endParaRPr kumimoji="0" lang="uk-U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 Г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 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 Б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362" y="4000504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071570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Назвіть всі види кутів і положення прямих  на площині у слові: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928670"/>
            <a:ext cx="7643866" cy="384017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8700" dirty="0" smtClean="0">
                <a:latin typeface="Segoe UI" pitchFamily="34" charset="0"/>
                <a:cs typeface="Segoe UI" pitchFamily="34" charset="0"/>
              </a:rPr>
              <a:t>кути</a:t>
            </a:r>
            <a:endParaRPr lang="ru-RU" sz="16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5072074"/>
            <a:ext cx="1071570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500570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65403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Comic Sans MS" pitchFamily="66" charset="0"/>
              </a:rPr>
              <a:t>Спостерігайте, рисуйте, конструюйте, фантазуйте!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57290" y="1428737"/>
            <a:ext cx="6500858" cy="1285884"/>
          </a:xfrm>
        </p:spPr>
        <p:txBody>
          <a:bodyPr/>
          <a:lstStyle/>
          <a:p>
            <a:r>
              <a:rPr lang="uk-UA" dirty="0" smtClean="0">
                <a:solidFill>
                  <a:srgbClr val="0000FF"/>
                </a:solidFill>
              </a:rPr>
              <a:t>Розріжте  фігуру, зображену на рисунку на 6 частин двома прямими.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1214414" y="2714620"/>
            <a:ext cx="6000792" cy="3143272"/>
          </a:xfrm>
          <a:custGeom>
            <a:avLst/>
            <a:gdLst>
              <a:gd name="connsiteX0" fmla="*/ 0 w 3908322"/>
              <a:gd name="connsiteY0" fmla="*/ 1401097 h 2182761"/>
              <a:gd name="connsiteX1" fmla="*/ 3908322 w 3908322"/>
              <a:gd name="connsiteY1" fmla="*/ 0 h 2182761"/>
              <a:gd name="connsiteX2" fmla="*/ 3259393 w 3908322"/>
              <a:gd name="connsiteY2" fmla="*/ 2182761 h 2182761"/>
              <a:gd name="connsiteX3" fmla="*/ 3097161 w 3908322"/>
              <a:gd name="connsiteY3" fmla="*/ 707923 h 2182761"/>
              <a:gd name="connsiteX4" fmla="*/ 0 w 3908322"/>
              <a:gd name="connsiteY4" fmla="*/ 1401097 h 218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8322" h="2182761">
                <a:moveTo>
                  <a:pt x="0" y="1401097"/>
                </a:moveTo>
                <a:lnTo>
                  <a:pt x="3908322" y="0"/>
                </a:lnTo>
                <a:lnTo>
                  <a:pt x="3259393" y="2182761"/>
                </a:lnTo>
                <a:lnTo>
                  <a:pt x="3097161" y="707923"/>
                </a:lnTo>
                <a:lnTo>
                  <a:pt x="0" y="1401097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65403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Comic Sans MS" pitchFamily="66" charset="0"/>
              </a:rPr>
              <a:t>Спостерігайте, рисуйте, конструюйте, фантазуйте!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57290" y="1428736"/>
            <a:ext cx="6500858" cy="1571637"/>
          </a:xfrm>
        </p:spPr>
        <p:txBody>
          <a:bodyPr/>
          <a:lstStyle/>
          <a:p>
            <a:r>
              <a:rPr lang="uk-UA" dirty="0" smtClean="0">
                <a:solidFill>
                  <a:srgbClr val="0000FF"/>
                </a:solidFill>
              </a:rPr>
              <a:t>Розділіть кожен торт уздовж ліній сітки на 4 рівні частини так, щоб у кожній частині була тільки одна квіточка.</a:t>
            </a:r>
            <a:endParaRPr lang="ru-RU" dirty="0">
              <a:solidFill>
                <a:srgbClr val="0000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4" y="3000372"/>
          <a:ext cx="2786084" cy="228601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696521"/>
                <a:gridCol w="696521"/>
                <a:gridCol w="696521"/>
                <a:gridCol w="696521"/>
              </a:tblGrid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29190" y="3071810"/>
          <a:ext cx="2786084" cy="228601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696521"/>
                <a:gridCol w="696521"/>
                <a:gridCol w="696521"/>
                <a:gridCol w="696521"/>
              </a:tblGrid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 r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8" name="Солнце 7"/>
          <p:cNvSpPr/>
          <p:nvPr/>
        </p:nvSpPr>
        <p:spPr>
          <a:xfrm>
            <a:off x="1357290" y="3071810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олнце 8"/>
          <p:cNvSpPr/>
          <p:nvPr/>
        </p:nvSpPr>
        <p:spPr>
          <a:xfrm>
            <a:off x="2071670" y="3643314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2786050" y="4286256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3500430" y="3643314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олнце 11"/>
          <p:cNvSpPr/>
          <p:nvPr/>
        </p:nvSpPr>
        <p:spPr>
          <a:xfrm>
            <a:off x="5072066" y="4286256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5786446" y="4286256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олнце 13"/>
          <p:cNvSpPr/>
          <p:nvPr/>
        </p:nvSpPr>
        <p:spPr>
          <a:xfrm>
            <a:off x="6429388" y="4286256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олнце 14"/>
          <p:cNvSpPr/>
          <p:nvPr/>
        </p:nvSpPr>
        <p:spPr>
          <a:xfrm>
            <a:off x="6500826" y="3714752"/>
            <a:ext cx="428628" cy="428628"/>
          </a:xfrm>
          <a:prstGeom prst="su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643074"/>
          </a:xfrm>
        </p:spPr>
        <p:txBody>
          <a:bodyPr>
            <a:noAutofit/>
          </a:bodyPr>
          <a:lstStyle/>
          <a:p>
            <a:r>
              <a:rPr lang="uk-UA" sz="13800" dirty="0" smtClean="0">
                <a:solidFill>
                  <a:srgbClr val="FF0066"/>
                </a:solidFill>
                <a:latin typeface="Comic Sans MS" pitchFamily="66" charset="0"/>
              </a:rPr>
              <a:t>Дякую </a:t>
            </a:r>
            <a:br>
              <a:rPr lang="uk-UA" sz="13800" dirty="0" smtClean="0">
                <a:solidFill>
                  <a:srgbClr val="FF0066"/>
                </a:solidFill>
                <a:latin typeface="Comic Sans MS" pitchFamily="66" charset="0"/>
              </a:rPr>
            </a:br>
            <a:r>
              <a:rPr lang="uk-UA" sz="13800" dirty="0" smtClean="0">
                <a:solidFill>
                  <a:srgbClr val="FF0066"/>
                </a:solidFill>
                <a:latin typeface="Comic Sans MS" pitchFamily="66" charset="0"/>
              </a:rPr>
              <a:t>за увагу!</a:t>
            </a:r>
            <a:endParaRPr lang="ru-RU" sz="138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MS_RU_RU_Ed_8_Math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30" ma:contentTypeDescription="Create a new document." ma:contentTypeScope="" ma:versionID="dbcf0f450ab99b1f534105340ddde851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016C5905-55F3-4113-92F9-3C177D03DCD2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1A21926C-F056-483B-B3E8-AE1F1A8F88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54BF4-6556-442C-BFED-59C91ECA896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MSC_MS_RU_RU_Ed_8_Math_2007v_Russia</Template>
  <TotalTime>989</TotalTime>
  <Words>801</Words>
  <Application>Microsoft Office PowerPoint</Application>
  <PresentationFormat>Экран (4:3)</PresentationFormat>
  <Paragraphs>262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MSC_MS_RU_RU_Ed_8_Math_2007v_Russia</vt:lpstr>
      <vt:lpstr>Тема:</vt:lpstr>
      <vt:lpstr>Слайд 2</vt:lpstr>
      <vt:lpstr>Що можна сказати про прямі a і b? </vt:lpstr>
      <vt:lpstr>Що можна сказати про прямі a і b? </vt:lpstr>
      <vt:lpstr>Що можна сказати про прямі a і b? </vt:lpstr>
      <vt:lpstr>Що можна сказати про прямі a і b? </vt:lpstr>
      <vt:lpstr>Що можна сказати про прямі a і b? </vt:lpstr>
      <vt:lpstr>На яких рисунках зображені паралельні прямі?</vt:lpstr>
      <vt:lpstr>На яких рисунках зображені паралельні прямі?</vt:lpstr>
      <vt:lpstr>Знайдіть градусні міри усіх кутів, якщо відомо, що a||b</vt:lpstr>
      <vt:lpstr>Геометричне лото</vt:lpstr>
      <vt:lpstr>Геометричне лото</vt:lpstr>
      <vt:lpstr>Геометричне лото</vt:lpstr>
      <vt:lpstr>Геометричне лото</vt:lpstr>
      <vt:lpstr>Геометричне лото</vt:lpstr>
      <vt:lpstr>Геометричне лото</vt:lpstr>
      <vt:lpstr>Розв'яжіть задачу</vt:lpstr>
      <vt:lpstr>Розв'яжіть задачу</vt:lpstr>
      <vt:lpstr>Розв'яжіть задачу</vt:lpstr>
      <vt:lpstr>Розв'яжіть задачу</vt:lpstr>
      <vt:lpstr>Гра “ Вірю – не вірю ”</vt:lpstr>
      <vt:lpstr>Самоперевірка знань</vt:lpstr>
      <vt:lpstr>Назвіть всі види кутів і положення прямих  на площині у слові:</vt:lpstr>
      <vt:lpstr>Спостерігайте, рисуйте, конструюйте, фантазуйте!</vt:lpstr>
      <vt:lpstr>Спостерігайте, рисуйте, конструюйте, фантазуйте!</vt:lpstr>
      <vt:lpstr>Дякую  за увагу!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</dc:title>
  <dc:subject/>
  <dc:creator>Светлана</dc:creator>
  <cp:keywords/>
  <dc:description/>
  <cp:lastModifiedBy>Windows User</cp:lastModifiedBy>
  <cp:revision>96</cp:revision>
  <dcterms:created xsi:type="dcterms:W3CDTF">2010-11-14T18:41:24Z</dcterms:created>
  <dcterms:modified xsi:type="dcterms:W3CDTF">2020-01-28T11:14:19Z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TC019087039991</vt:lpwstr>
  </property>
</Properties>
</file>